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57" r:id="rId4"/>
    <p:sldId id="258" r:id="rId5"/>
    <p:sldId id="259" r:id="rId6"/>
    <p:sldId id="260" r:id="rId7"/>
    <p:sldId id="261" r:id="rId8"/>
    <p:sldId id="262" r:id="rId9"/>
    <p:sldId id="263" r:id="rId10"/>
    <p:sldId id="264" r:id="rId11"/>
    <p:sldId id="265"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9" r:id="rId34"/>
    <p:sldId id="288" r:id="rId35"/>
    <p:sldId id="290" r:id="rId36"/>
    <p:sldId id="292" r:id="rId37"/>
    <p:sldId id="293" r:id="rId38"/>
    <p:sldId id="291"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7" r:id="rId61"/>
    <p:sldId id="318" r:id="rId62"/>
    <p:sldId id="315" r:id="rId63"/>
    <p:sldId id="316" r:id="rId64"/>
    <p:sldId id="319" r:id="rId65"/>
    <p:sldId id="320" r:id="rId66"/>
    <p:sldId id="321" r:id="rId67"/>
    <p:sldId id="322" r:id="rId68"/>
    <p:sldId id="323" r:id="rId69"/>
    <p:sldId id="324" r:id="rId70"/>
    <p:sldId id="325" r:id="rId71"/>
    <p:sldId id="326" r:id="rId72"/>
    <p:sldId id="330" r:id="rId73"/>
    <p:sldId id="327" r:id="rId74"/>
    <p:sldId id="328" r:id="rId75"/>
    <p:sldId id="329" r:id="rId76"/>
    <p:sldId id="331" r:id="rId77"/>
    <p:sldId id="332" r:id="rId7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137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2830B5C-083E-4056-B0C1-84E413EDC087}" type="datetimeFigureOut">
              <a:rPr lang="en-US" smtClean="0"/>
              <a:t>10/10/2013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96C5A-F4E6-41D6-A78A-B20417A00075}" type="slidenum">
              <a:rPr lang="en-US" smtClean="0"/>
              <a:t>‹#›</a:t>
            </a:fld>
            <a:endParaRPr lang="en-US"/>
          </a:p>
        </p:txBody>
      </p:sp>
    </p:spTree>
    <p:extLst>
      <p:ext uri="{BB962C8B-B14F-4D97-AF65-F5344CB8AC3E}">
        <p14:creationId xmlns:p14="http://schemas.microsoft.com/office/powerpoint/2010/main" val="1959659096"/>
      </p:ext>
    </p:extLst>
  </p:cSld>
  <p:clrMapOvr>
    <a:masterClrMapping/>
  </p:clrMapOvr>
  <p:transition spd="slow">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2830B5C-083E-4056-B0C1-84E413EDC087}" type="datetimeFigureOut">
              <a:rPr lang="en-US" smtClean="0"/>
              <a:t>10/10/2013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96C5A-F4E6-41D6-A78A-B20417A00075}" type="slidenum">
              <a:rPr lang="en-US" smtClean="0"/>
              <a:t>‹#›</a:t>
            </a:fld>
            <a:endParaRPr lang="en-US"/>
          </a:p>
        </p:txBody>
      </p:sp>
    </p:spTree>
    <p:extLst>
      <p:ext uri="{BB962C8B-B14F-4D97-AF65-F5344CB8AC3E}">
        <p14:creationId xmlns:p14="http://schemas.microsoft.com/office/powerpoint/2010/main" val="141233266"/>
      </p:ext>
    </p:extLst>
  </p:cSld>
  <p:clrMapOvr>
    <a:masterClrMapping/>
  </p:clrMapOvr>
  <p:transition spd="slow">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2830B5C-083E-4056-B0C1-84E413EDC087}" type="datetimeFigureOut">
              <a:rPr lang="en-US" smtClean="0"/>
              <a:t>10/10/2013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96C5A-F4E6-41D6-A78A-B20417A00075}" type="slidenum">
              <a:rPr lang="en-US" smtClean="0"/>
              <a:t>‹#›</a:t>
            </a:fld>
            <a:endParaRPr lang="en-US"/>
          </a:p>
        </p:txBody>
      </p:sp>
    </p:spTree>
    <p:extLst>
      <p:ext uri="{BB962C8B-B14F-4D97-AF65-F5344CB8AC3E}">
        <p14:creationId xmlns:p14="http://schemas.microsoft.com/office/powerpoint/2010/main" val="2170961365"/>
      </p:ext>
    </p:extLst>
  </p:cSld>
  <p:clrMapOvr>
    <a:masterClrMapping/>
  </p:clrMapOvr>
  <p:transition spd="slow">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2830B5C-083E-4056-B0C1-84E413EDC087}" type="datetimeFigureOut">
              <a:rPr lang="en-US" smtClean="0"/>
              <a:t>10/10/2013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96C5A-F4E6-41D6-A78A-B20417A00075}" type="slidenum">
              <a:rPr lang="en-US" smtClean="0"/>
              <a:t>‹#›</a:t>
            </a:fld>
            <a:endParaRPr lang="en-US"/>
          </a:p>
        </p:txBody>
      </p:sp>
    </p:spTree>
    <p:extLst>
      <p:ext uri="{BB962C8B-B14F-4D97-AF65-F5344CB8AC3E}">
        <p14:creationId xmlns:p14="http://schemas.microsoft.com/office/powerpoint/2010/main" val="954687008"/>
      </p:ext>
    </p:extLst>
  </p:cSld>
  <p:clrMapOvr>
    <a:masterClrMapping/>
  </p:clrMapOvr>
  <p:transition spd="slow">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830B5C-083E-4056-B0C1-84E413EDC087}" type="datetimeFigureOut">
              <a:rPr lang="en-US" smtClean="0"/>
              <a:t>10/10/2013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96C5A-F4E6-41D6-A78A-B20417A00075}" type="slidenum">
              <a:rPr lang="en-US" smtClean="0"/>
              <a:t>‹#›</a:t>
            </a:fld>
            <a:endParaRPr lang="en-US"/>
          </a:p>
        </p:txBody>
      </p:sp>
    </p:spTree>
    <p:extLst>
      <p:ext uri="{BB962C8B-B14F-4D97-AF65-F5344CB8AC3E}">
        <p14:creationId xmlns:p14="http://schemas.microsoft.com/office/powerpoint/2010/main" val="2357854829"/>
      </p:ext>
    </p:extLst>
  </p:cSld>
  <p:clrMapOvr>
    <a:masterClrMapping/>
  </p:clrMapOvr>
  <p:transition spd="slow">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2830B5C-083E-4056-B0C1-84E413EDC087}" type="datetimeFigureOut">
              <a:rPr lang="en-US" smtClean="0"/>
              <a:t>10/10/2013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196C5A-F4E6-41D6-A78A-B20417A00075}" type="slidenum">
              <a:rPr lang="en-US" smtClean="0"/>
              <a:t>‹#›</a:t>
            </a:fld>
            <a:endParaRPr lang="en-US"/>
          </a:p>
        </p:txBody>
      </p:sp>
    </p:spTree>
    <p:extLst>
      <p:ext uri="{BB962C8B-B14F-4D97-AF65-F5344CB8AC3E}">
        <p14:creationId xmlns:p14="http://schemas.microsoft.com/office/powerpoint/2010/main" val="4189250849"/>
      </p:ext>
    </p:extLst>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2830B5C-083E-4056-B0C1-84E413EDC087}" type="datetimeFigureOut">
              <a:rPr lang="en-US" smtClean="0"/>
              <a:t>10/10/2013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196C5A-F4E6-41D6-A78A-B20417A00075}" type="slidenum">
              <a:rPr lang="en-US" smtClean="0"/>
              <a:t>‹#›</a:t>
            </a:fld>
            <a:endParaRPr lang="en-US"/>
          </a:p>
        </p:txBody>
      </p:sp>
    </p:spTree>
    <p:extLst>
      <p:ext uri="{BB962C8B-B14F-4D97-AF65-F5344CB8AC3E}">
        <p14:creationId xmlns:p14="http://schemas.microsoft.com/office/powerpoint/2010/main" val="2103376831"/>
      </p:ext>
    </p:extLst>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2830B5C-083E-4056-B0C1-84E413EDC087}" type="datetimeFigureOut">
              <a:rPr lang="en-US" smtClean="0"/>
              <a:t>10/10/2013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196C5A-F4E6-41D6-A78A-B20417A00075}" type="slidenum">
              <a:rPr lang="en-US" smtClean="0"/>
              <a:t>‹#›</a:t>
            </a:fld>
            <a:endParaRPr lang="en-US"/>
          </a:p>
        </p:txBody>
      </p:sp>
    </p:spTree>
    <p:extLst>
      <p:ext uri="{BB962C8B-B14F-4D97-AF65-F5344CB8AC3E}">
        <p14:creationId xmlns:p14="http://schemas.microsoft.com/office/powerpoint/2010/main" val="3909303462"/>
      </p:ext>
    </p:extLst>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830B5C-083E-4056-B0C1-84E413EDC087}" type="datetimeFigureOut">
              <a:rPr lang="en-US" smtClean="0"/>
              <a:t>10/10/2013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196C5A-F4E6-41D6-A78A-B20417A00075}" type="slidenum">
              <a:rPr lang="en-US" smtClean="0"/>
              <a:t>‹#›</a:t>
            </a:fld>
            <a:endParaRPr lang="en-US"/>
          </a:p>
        </p:txBody>
      </p:sp>
    </p:spTree>
    <p:extLst>
      <p:ext uri="{BB962C8B-B14F-4D97-AF65-F5344CB8AC3E}">
        <p14:creationId xmlns:p14="http://schemas.microsoft.com/office/powerpoint/2010/main" val="418820193"/>
      </p:ext>
    </p:extLst>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830B5C-083E-4056-B0C1-84E413EDC087}" type="datetimeFigureOut">
              <a:rPr lang="en-US" smtClean="0"/>
              <a:t>10/10/2013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196C5A-F4E6-41D6-A78A-B20417A00075}" type="slidenum">
              <a:rPr lang="en-US" smtClean="0"/>
              <a:t>‹#›</a:t>
            </a:fld>
            <a:endParaRPr lang="en-US"/>
          </a:p>
        </p:txBody>
      </p:sp>
    </p:spTree>
    <p:extLst>
      <p:ext uri="{BB962C8B-B14F-4D97-AF65-F5344CB8AC3E}">
        <p14:creationId xmlns:p14="http://schemas.microsoft.com/office/powerpoint/2010/main" val="3671765506"/>
      </p:ext>
    </p:extLst>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830B5C-083E-4056-B0C1-84E413EDC087}" type="datetimeFigureOut">
              <a:rPr lang="en-US" smtClean="0"/>
              <a:t>10/10/2013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196C5A-F4E6-41D6-A78A-B20417A00075}" type="slidenum">
              <a:rPr lang="en-US" smtClean="0"/>
              <a:t>‹#›</a:t>
            </a:fld>
            <a:endParaRPr lang="en-US"/>
          </a:p>
        </p:txBody>
      </p:sp>
    </p:spTree>
    <p:extLst>
      <p:ext uri="{BB962C8B-B14F-4D97-AF65-F5344CB8AC3E}">
        <p14:creationId xmlns:p14="http://schemas.microsoft.com/office/powerpoint/2010/main" val="3447010095"/>
      </p:ext>
    </p:extLst>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830B5C-083E-4056-B0C1-84E413EDC087}" type="datetimeFigureOut">
              <a:rPr lang="en-US" smtClean="0"/>
              <a:t>10/10/2013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196C5A-F4E6-41D6-A78A-B20417A00075}" type="slidenum">
              <a:rPr lang="en-US" smtClean="0"/>
              <a:t>‹#›</a:t>
            </a:fld>
            <a:endParaRPr lang="en-US"/>
          </a:p>
        </p:txBody>
      </p:sp>
    </p:spTree>
    <p:extLst>
      <p:ext uri="{BB962C8B-B14F-4D97-AF65-F5344CB8AC3E}">
        <p14:creationId xmlns:p14="http://schemas.microsoft.com/office/powerpoint/2010/main" val="935907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wipe dir="d"/>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641764"/>
            <a:ext cx="9144000" cy="584775"/>
          </a:xfrm>
          <a:prstGeom prst="rect">
            <a:avLst/>
          </a:prstGeom>
          <a:noFill/>
        </p:spPr>
        <p:txBody>
          <a:bodyPr wrap="square" rtlCol="0">
            <a:spAutoFit/>
          </a:bodyPr>
          <a:lstStyle/>
          <a:p>
            <a:pPr lvl="0" algn="ctr">
              <a:spcBef>
                <a:spcPts val="1800"/>
              </a:spcBef>
            </a:pPr>
            <a:r>
              <a:rPr lang="en-US" sz="3200" b="1" dirty="0" smtClean="0"/>
              <a:t>English Translations and Gender Inclusiveness</a:t>
            </a:r>
            <a:endParaRPr lang="en-US" sz="3200" dirty="0"/>
          </a:p>
        </p:txBody>
      </p:sp>
    </p:spTree>
    <p:extLst>
      <p:ext uri="{BB962C8B-B14F-4D97-AF65-F5344CB8AC3E}">
        <p14:creationId xmlns:p14="http://schemas.microsoft.com/office/powerpoint/2010/main" val="3834202446"/>
      </p:ext>
    </p:extLst>
  </p:cSld>
  <p:clrMapOvr>
    <a:masterClrMapping/>
  </p:clrMapOvr>
  <p:transition spd="slow">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5864" y="124692"/>
            <a:ext cx="8853054" cy="5216813"/>
          </a:xfrm>
          <a:prstGeom prst="rect">
            <a:avLst/>
          </a:prstGeom>
          <a:noFill/>
        </p:spPr>
        <p:txBody>
          <a:bodyPr wrap="square" rtlCol="0">
            <a:spAutoFit/>
          </a:bodyPr>
          <a:lstStyle/>
          <a:p>
            <a:pPr lvl="0"/>
            <a:r>
              <a:rPr lang="en-US" sz="3200" b="1" dirty="0"/>
              <a:t>1 Corinthians </a:t>
            </a:r>
            <a:r>
              <a:rPr lang="en-US" sz="3200" b="1" dirty="0" smtClean="0"/>
              <a:t>15.21  </a:t>
            </a:r>
          </a:p>
          <a:p>
            <a:pPr lvl="0">
              <a:spcBef>
                <a:spcPts val="1800"/>
              </a:spcBef>
            </a:pPr>
            <a:r>
              <a:rPr lang="en-US" sz="3200" b="1" dirty="0" smtClean="0"/>
              <a:t>NET:  “</a:t>
            </a:r>
            <a:r>
              <a:rPr lang="en-US" sz="3200" b="1" dirty="0"/>
              <a:t>For since death came through a </a:t>
            </a:r>
            <a:r>
              <a:rPr lang="en-US" sz="3200" b="1" u="sng" dirty="0">
                <a:solidFill>
                  <a:schemeClr val="accent2">
                    <a:lumMod val="50000"/>
                  </a:schemeClr>
                </a:solidFill>
              </a:rPr>
              <a:t>man</a:t>
            </a:r>
            <a:r>
              <a:rPr lang="en-US" sz="3200" b="1" dirty="0"/>
              <a:t>, the resurrection of the dead also came through a </a:t>
            </a:r>
            <a:r>
              <a:rPr lang="en-US" sz="3200" b="1" u="sng" dirty="0">
                <a:solidFill>
                  <a:schemeClr val="accent2">
                    <a:lumMod val="50000"/>
                  </a:schemeClr>
                </a:solidFill>
              </a:rPr>
              <a:t>man</a:t>
            </a:r>
            <a:r>
              <a:rPr lang="en-US" sz="3200" b="1" dirty="0" smtClean="0"/>
              <a:t>.”</a:t>
            </a:r>
          </a:p>
          <a:p>
            <a:pPr lvl="0">
              <a:spcBef>
                <a:spcPts val="1800"/>
              </a:spcBef>
            </a:pPr>
            <a:r>
              <a:rPr lang="en-US" sz="3200" b="1" dirty="0" smtClean="0"/>
              <a:t>NRSV</a:t>
            </a:r>
            <a:r>
              <a:rPr lang="en-US" sz="3200" b="1" dirty="0"/>
              <a:t>:  “For since death came through a </a:t>
            </a:r>
            <a:r>
              <a:rPr lang="en-US" sz="3200" b="1" u="sng" dirty="0">
                <a:solidFill>
                  <a:schemeClr val="accent2">
                    <a:lumMod val="50000"/>
                  </a:schemeClr>
                </a:solidFill>
              </a:rPr>
              <a:t>human being</a:t>
            </a:r>
            <a:r>
              <a:rPr lang="en-US" sz="3200" b="1" dirty="0"/>
              <a:t>, the resurrection of the dead has also come through a </a:t>
            </a:r>
            <a:r>
              <a:rPr lang="en-US" sz="3200" b="1" u="sng" dirty="0">
                <a:solidFill>
                  <a:schemeClr val="accent2">
                    <a:lumMod val="50000"/>
                  </a:schemeClr>
                </a:solidFill>
              </a:rPr>
              <a:t>human being</a:t>
            </a:r>
            <a:r>
              <a:rPr lang="en-US" sz="3200" b="1" dirty="0"/>
              <a:t>.”  </a:t>
            </a:r>
            <a:endParaRPr lang="en-US" sz="3200" b="1" dirty="0" smtClean="0"/>
          </a:p>
          <a:p>
            <a:pPr lvl="0">
              <a:spcBef>
                <a:spcPts val="1800"/>
              </a:spcBef>
            </a:pPr>
            <a:r>
              <a:rPr lang="en-US" sz="3200" b="1" dirty="0" smtClean="0"/>
              <a:t>There is theological significance </a:t>
            </a:r>
            <a:r>
              <a:rPr lang="en-US" sz="3200" b="1" dirty="0"/>
              <a:t>that Adam and Jesus were men, not just people.</a:t>
            </a:r>
          </a:p>
        </p:txBody>
      </p:sp>
    </p:spTree>
    <p:extLst>
      <p:ext uri="{BB962C8B-B14F-4D97-AF65-F5344CB8AC3E}">
        <p14:creationId xmlns:p14="http://schemas.microsoft.com/office/powerpoint/2010/main" val="69858794"/>
      </p:ext>
    </p:extLst>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5864" y="124692"/>
            <a:ext cx="8853054" cy="2523768"/>
          </a:xfrm>
          <a:prstGeom prst="rect">
            <a:avLst/>
          </a:prstGeom>
          <a:noFill/>
        </p:spPr>
        <p:txBody>
          <a:bodyPr wrap="square" rtlCol="0">
            <a:spAutoFit/>
          </a:bodyPr>
          <a:lstStyle/>
          <a:p>
            <a:pPr lvl="0"/>
            <a:r>
              <a:rPr lang="en-US" sz="3200" b="1" dirty="0"/>
              <a:t>Proverbs 1.8 is a father talking to his </a:t>
            </a:r>
            <a:r>
              <a:rPr lang="en-US" sz="3200" b="1" dirty="0" smtClean="0"/>
              <a:t>son</a:t>
            </a:r>
          </a:p>
          <a:p>
            <a:pPr lvl="0">
              <a:spcBef>
                <a:spcPts val="1800"/>
              </a:spcBef>
            </a:pPr>
            <a:r>
              <a:rPr lang="en-US" sz="3200" b="1" dirty="0" smtClean="0"/>
              <a:t>NASB:  “Hear, </a:t>
            </a:r>
            <a:r>
              <a:rPr lang="en-US" sz="3200" b="1" u="sng" dirty="0" smtClean="0">
                <a:solidFill>
                  <a:schemeClr val="accent2">
                    <a:lumMod val="50000"/>
                  </a:schemeClr>
                </a:solidFill>
              </a:rPr>
              <a:t>my son</a:t>
            </a:r>
            <a:r>
              <a:rPr lang="en-US" sz="3200" b="1" dirty="0" smtClean="0"/>
              <a:t>, your father's instruction…” </a:t>
            </a:r>
            <a:endParaRPr lang="en-US" sz="3200" b="1" dirty="0"/>
          </a:p>
          <a:p>
            <a:pPr lvl="0">
              <a:spcBef>
                <a:spcPts val="1800"/>
              </a:spcBef>
            </a:pPr>
            <a:r>
              <a:rPr lang="en-US" sz="3200" b="1" dirty="0" smtClean="0"/>
              <a:t>Several </a:t>
            </a:r>
            <a:r>
              <a:rPr lang="en-US" sz="3200" b="1" dirty="0"/>
              <a:t>translations [NET; NLT; NRSV] change this to “</a:t>
            </a:r>
            <a:r>
              <a:rPr lang="en-US" sz="3200" b="1" u="sng" dirty="0">
                <a:solidFill>
                  <a:schemeClr val="accent2">
                    <a:lumMod val="50000"/>
                  </a:schemeClr>
                </a:solidFill>
              </a:rPr>
              <a:t>my child</a:t>
            </a:r>
            <a:r>
              <a:rPr lang="en-US" sz="3200" b="1" dirty="0"/>
              <a:t>.”</a:t>
            </a:r>
          </a:p>
        </p:txBody>
      </p:sp>
    </p:spTree>
    <p:extLst>
      <p:ext uri="{BB962C8B-B14F-4D97-AF65-F5344CB8AC3E}">
        <p14:creationId xmlns:p14="http://schemas.microsoft.com/office/powerpoint/2010/main" val="1023951003"/>
      </p:ext>
    </p:extLst>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5864" y="124692"/>
            <a:ext cx="8853054" cy="3247043"/>
          </a:xfrm>
          <a:prstGeom prst="rect">
            <a:avLst/>
          </a:prstGeom>
          <a:noFill/>
        </p:spPr>
        <p:txBody>
          <a:bodyPr wrap="square" rtlCol="0">
            <a:spAutoFit/>
          </a:bodyPr>
          <a:lstStyle/>
          <a:p>
            <a:pPr lvl="0"/>
            <a:r>
              <a:rPr lang="en-US" sz="3200" b="1" dirty="0"/>
              <a:t>1 Timothy </a:t>
            </a:r>
            <a:r>
              <a:rPr lang="en-US" sz="3200" b="1" dirty="0" smtClean="0"/>
              <a:t>3.2  </a:t>
            </a:r>
          </a:p>
          <a:p>
            <a:pPr lvl="0">
              <a:spcBef>
                <a:spcPts val="1800"/>
              </a:spcBef>
            </a:pPr>
            <a:r>
              <a:rPr lang="en-US" sz="3200" b="1" dirty="0" smtClean="0"/>
              <a:t>NET: “</a:t>
            </a:r>
            <a:r>
              <a:rPr lang="en-US" sz="3200" b="1" dirty="0"/>
              <a:t>The overseer then must be above reproach, the </a:t>
            </a:r>
            <a:r>
              <a:rPr lang="en-US" sz="3200" b="1" u="sng" dirty="0">
                <a:solidFill>
                  <a:schemeClr val="accent2">
                    <a:lumMod val="50000"/>
                  </a:schemeClr>
                </a:solidFill>
              </a:rPr>
              <a:t>husband of one </a:t>
            </a:r>
            <a:r>
              <a:rPr lang="en-US" sz="3200" b="1" u="sng" dirty="0" smtClean="0">
                <a:solidFill>
                  <a:schemeClr val="accent2">
                    <a:lumMod val="50000"/>
                  </a:schemeClr>
                </a:solidFill>
              </a:rPr>
              <a:t>wife</a:t>
            </a:r>
            <a:r>
              <a:rPr lang="en-US" sz="3200" b="1" dirty="0" smtClean="0"/>
              <a:t>…” </a:t>
            </a:r>
          </a:p>
          <a:p>
            <a:pPr lvl="0">
              <a:spcBef>
                <a:spcPts val="1800"/>
              </a:spcBef>
            </a:pPr>
            <a:r>
              <a:rPr lang="en-US" sz="3200" b="1" dirty="0" smtClean="0"/>
              <a:t>NRSV:  “…be </a:t>
            </a:r>
            <a:r>
              <a:rPr lang="en-US" sz="3200" b="1" dirty="0"/>
              <a:t>above reproach, </a:t>
            </a:r>
            <a:r>
              <a:rPr lang="en-US" sz="3200" b="1" u="sng" dirty="0">
                <a:solidFill>
                  <a:schemeClr val="accent2">
                    <a:lumMod val="50000"/>
                  </a:schemeClr>
                </a:solidFill>
              </a:rPr>
              <a:t>married only </a:t>
            </a:r>
            <a:r>
              <a:rPr lang="en-US" sz="3200" b="1" u="sng" dirty="0" smtClean="0">
                <a:solidFill>
                  <a:schemeClr val="accent2">
                    <a:lumMod val="50000"/>
                  </a:schemeClr>
                </a:solidFill>
              </a:rPr>
              <a:t>once</a:t>
            </a:r>
            <a:r>
              <a:rPr lang="en-US" sz="3200" b="1" u="sng" dirty="0" smtClean="0"/>
              <a:t>…</a:t>
            </a:r>
            <a:r>
              <a:rPr lang="en-US" sz="3200" b="1" dirty="0" smtClean="0"/>
              <a:t>”</a:t>
            </a:r>
          </a:p>
          <a:p>
            <a:pPr lvl="0">
              <a:spcBef>
                <a:spcPts val="1800"/>
              </a:spcBef>
            </a:pPr>
            <a:r>
              <a:rPr lang="en-US" sz="3200" b="1" dirty="0" smtClean="0"/>
              <a:t>NRSV loses the requirement of being male.</a:t>
            </a:r>
            <a:endParaRPr lang="en-US" sz="3200" b="1" dirty="0"/>
          </a:p>
        </p:txBody>
      </p:sp>
    </p:spTree>
    <p:extLst>
      <p:ext uri="{BB962C8B-B14F-4D97-AF65-F5344CB8AC3E}">
        <p14:creationId xmlns:p14="http://schemas.microsoft.com/office/powerpoint/2010/main" val="3176745185"/>
      </p:ext>
    </p:extLst>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641764"/>
            <a:ext cx="9144000" cy="584775"/>
          </a:xfrm>
          <a:prstGeom prst="rect">
            <a:avLst/>
          </a:prstGeom>
          <a:noFill/>
        </p:spPr>
        <p:txBody>
          <a:bodyPr wrap="square" rtlCol="0">
            <a:spAutoFit/>
          </a:bodyPr>
          <a:lstStyle/>
          <a:p>
            <a:pPr lvl="0" algn="ctr">
              <a:spcBef>
                <a:spcPts val="1800"/>
              </a:spcBef>
            </a:pPr>
            <a:r>
              <a:rPr lang="en-US" sz="3200" b="1" dirty="0" smtClean="0"/>
              <a:t>History of English Translations</a:t>
            </a:r>
            <a:endParaRPr lang="en-US" sz="3200" dirty="0"/>
          </a:p>
        </p:txBody>
      </p:sp>
    </p:spTree>
    <p:extLst>
      <p:ext uri="{BB962C8B-B14F-4D97-AF65-F5344CB8AC3E}">
        <p14:creationId xmlns:p14="http://schemas.microsoft.com/office/powerpoint/2010/main" val="3742387299"/>
      </p:ext>
    </p:extLst>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5864" y="124692"/>
            <a:ext cx="8853054" cy="584775"/>
          </a:xfrm>
          <a:prstGeom prst="rect">
            <a:avLst/>
          </a:prstGeom>
          <a:noFill/>
        </p:spPr>
        <p:txBody>
          <a:bodyPr wrap="square" rtlCol="0">
            <a:spAutoFit/>
          </a:bodyPr>
          <a:lstStyle/>
          <a:p>
            <a:pPr lvl="0"/>
            <a:r>
              <a:rPr lang="en-US" sz="3200" b="1" dirty="0" smtClean="0"/>
              <a:t>When was the first English translation attempted?</a:t>
            </a:r>
            <a:endParaRPr lang="en-US" sz="3200" b="1" dirty="0"/>
          </a:p>
        </p:txBody>
      </p:sp>
    </p:spTree>
    <p:extLst>
      <p:ext uri="{BB962C8B-B14F-4D97-AF65-F5344CB8AC3E}">
        <p14:creationId xmlns:p14="http://schemas.microsoft.com/office/powerpoint/2010/main" val="935448254"/>
      </p:ext>
    </p:extLst>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5864" y="124692"/>
            <a:ext cx="8853054" cy="2554545"/>
          </a:xfrm>
          <a:prstGeom prst="rect">
            <a:avLst/>
          </a:prstGeom>
          <a:noFill/>
        </p:spPr>
        <p:txBody>
          <a:bodyPr wrap="square" rtlCol="0">
            <a:spAutoFit/>
          </a:bodyPr>
          <a:lstStyle/>
          <a:p>
            <a:pPr lvl="0"/>
            <a:r>
              <a:rPr lang="en-US" sz="3200" b="1" dirty="0" smtClean="0"/>
              <a:t>When was the first English translation attempted?</a:t>
            </a:r>
          </a:p>
          <a:p>
            <a:pPr lvl="0"/>
            <a:endParaRPr lang="en-US" sz="3200" b="1" dirty="0"/>
          </a:p>
          <a:p>
            <a:pPr lvl="0"/>
            <a:r>
              <a:rPr lang="en-US" sz="3200" b="1" dirty="0" smtClean="0">
                <a:solidFill>
                  <a:schemeClr val="accent2">
                    <a:lumMod val="50000"/>
                  </a:schemeClr>
                </a:solidFill>
              </a:rPr>
              <a:t>There were some efforts to translate at least parts of the bible into Old English in the 10</a:t>
            </a:r>
            <a:r>
              <a:rPr lang="en-US" sz="3200" b="1" baseline="30000" dirty="0" smtClean="0">
                <a:solidFill>
                  <a:schemeClr val="accent2">
                    <a:lumMod val="50000"/>
                  </a:schemeClr>
                </a:solidFill>
              </a:rPr>
              <a:t>th</a:t>
            </a:r>
            <a:r>
              <a:rPr lang="en-US" sz="3200" b="1" dirty="0" smtClean="0">
                <a:solidFill>
                  <a:schemeClr val="accent2">
                    <a:lumMod val="50000"/>
                  </a:schemeClr>
                </a:solidFill>
              </a:rPr>
              <a:t> Century or earlier.</a:t>
            </a:r>
            <a:endParaRPr lang="en-US" sz="3200" b="1" dirty="0">
              <a:solidFill>
                <a:schemeClr val="accent2">
                  <a:lumMod val="50000"/>
                </a:schemeClr>
              </a:solidFill>
            </a:endParaRPr>
          </a:p>
        </p:txBody>
      </p:sp>
    </p:spTree>
    <p:extLst>
      <p:ext uri="{BB962C8B-B14F-4D97-AF65-F5344CB8AC3E}">
        <p14:creationId xmlns:p14="http://schemas.microsoft.com/office/powerpoint/2010/main" val="1425994347"/>
      </p:ext>
    </p:extLst>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5864" y="124692"/>
            <a:ext cx="8853054" cy="3539430"/>
          </a:xfrm>
          <a:prstGeom prst="rect">
            <a:avLst/>
          </a:prstGeom>
          <a:noFill/>
        </p:spPr>
        <p:txBody>
          <a:bodyPr wrap="square" rtlCol="0">
            <a:spAutoFit/>
          </a:bodyPr>
          <a:lstStyle/>
          <a:p>
            <a:pPr lvl="0"/>
            <a:r>
              <a:rPr lang="en-US" sz="3200" b="1" dirty="0" smtClean="0"/>
              <a:t>When was the first English translation attempted?</a:t>
            </a:r>
          </a:p>
          <a:p>
            <a:pPr lvl="0"/>
            <a:endParaRPr lang="en-US" sz="3200" b="1" dirty="0"/>
          </a:p>
          <a:p>
            <a:pPr lvl="0"/>
            <a:r>
              <a:rPr lang="en-US" sz="3200" b="1" dirty="0" smtClean="0">
                <a:solidFill>
                  <a:schemeClr val="accent2">
                    <a:lumMod val="50000"/>
                  </a:schemeClr>
                </a:solidFill>
              </a:rPr>
              <a:t>There were some efforts to translate at least parts of the bible into Old English in the 10</a:t>
            </a:r>
            <a:r>
              <a:rPr lang="en-US" sz="3200" b="1" baseline="30000" dirty="0" smtClean="0">
                <a:solidFill>
                  <a:schemeClr val="accent2">
                    <a:lumMod val="50000"/>
                  </a:schemeClr>
                </a:solidFill>
              </a:rPr>
              <a:t>th</a:t>
            </a:r>
            <a:r>
              <a:rPr lang="en-US" sz="3200" b="1" dirty="0" smtClean="0">
                <a:solidFill>
                  <a:schemeClr val="accent2">
                    <a:lumMod val="50000"/>
                  </a:schemeClr>
                </a:solidFill>
              </a:rPr>
              <a:t> Century or earlier.</a:t>
            </a:r>
          </a:p>
          <a:p>
            <a:pPr lvl="0"/>
            <a:endParaRPr lang="en-US" sz="3200" b="1" dirty="0"/>
          </a:p>
          <a:p>
            <a:pPr lvl="0"/>
            <a:r>
              <a:rPr lang="en-US" sz="3200" b="1" dirty="0" smtClean="0"/>
              <a:t>When was the first preserved English translation?</a:t>
            </a:r>
            <a:endParaRPr lang="en-US" sz="3200" b="1" dirty="0"/>
          </a:p>
        </p:txBody>
      </p:sp>
    </p:spTree>
    <p:extLst>
      <p:ext uri="{BB962C8B-B14F-4D97-AF65-F5344CB8AC3E}">
        <p14:creationId xmlns:p14="http://schemas.microsoft.com/office/powerpoint/2010/main" val="167250482"/>
      </p:ext>
    </p:extLst>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5864" y="124692"/>
            <a:ext cx="8853054" cy="5509200"/>
          </a:xfrm>
          <a:prstGeom prst="rect">
            <a:avLst/>
          </a:prstGeom>
          <a:noFill/>
        </p:spPr>
        <p:txBody>
          <a:bodyPr wrap="square" rtlCol="0">
            <a:spAutoFit/>
          </a:bodyPr>
          <a:lstStyle/>
          <a:p>
            <a:pPr lvl="0"/>
            <a:r>
              <a:rPr lang="en-US" sz="3200" b="1" dirty="0" smtClean="0"/>
              <a:t>When was the first English translation attempted?</a:t>
            </a:r>
          </a:p>
          <a:p>
            <a:pPr lvl="0"/>
            <a:endParaRPr lang="en-US" sz="3200" b="1" dirty="0"/>
          </a:p>
          <a:p>
            <a:pPr lvl="0"/>
            <a:r>
              <a:rPr lang="en-US" sz="3200" b="1" dirty="0" smtClean="0">
                <a:solidFill>
                  <a:schemeClr val="accent2">
                    <a:lumMod val="50000"/>
                  </a:schemeClr>
                </a:solidFill>
              </a:rPr>
              <a:t>There were some efforts to translate at least parts of the bible into Old English in the 10</a:t>
            </a:r>
            <a:r>
              <a:rPr lang="en-US" sz="3200" b="1" baseline="30000" dirty="0" smtClean="0">
                <a:solidFill>
                  <a:schemeClr val="accent2">
                    <a:lumMod val="50000"/>
                  </a:schemeClr>
                </a:solidFill>
              </a:rPr>
              <a:t>th</a:t>
            </a:r>
            <a:r>
              <a:rPr lang="en-US" sz="3200" b="1" dirty="0" smtClean="0">
                <a:solidFill>
                  <a:schemeClr val="accent2">
                    <a:lumMod val="50000"/>
                  </a:schemeClr>
                </a:solidFill>
              </a:rPr>
              <a:t> Century or earlier.</a:t>
            </a:r>
          </a:p>
          <a:p>
            <a:pPr lvl="0"/>
            <a:endParaRPr lang="en-US" sz="3200" b="1" dirty="0"/>
          </a:p>
          <a:p>
            <a:pPr lvl="0"/>
            <a:r>
              <a:rPr lang="en-US" sz="3200" b="1" dirty="0" smtClean="0"/>
              <a:t>When was the first preserved English translation?</a:t>
            </a:r>
          </a:p>
          <a:p>
            <a:pPr lvl="0"/>
            <a:endParaRPr lang="en-US" sz="3200" b="1" dirty="0"/>
          </a:p>
          <a:p>
            <a:pPr lvl="0"/>
            <a:r>
              <a:rPr lang="en-US" sz="3200" b="1" dirty="0" smtClean="0">
                <a:solidFill>
                  <a:schemeClr val="accent2">
                    <a:lumMod val="50000"/>
                  </a:schemeClr>
                </a:solidFill>
              </a:rPr>
              <a:t>Wycliffe’s, in the 1380s, was a hand written translation of the Latin Vulgate [which hurt its accuracy].  </a:t>
            </a:r>
            <a:endParaRPr lang="en-US" sz="3200" b="1" dirty="0">
              <a:solidFill>
                <a:schemeClr val="accent2">
                  <a:lumMod val="50000"/>
                </a:schemeClr>
              </a:solidFill>
            </a:endParaRPr>
          </a:p>
        </p:txBody>
      </p:sp>
    </p:spTree>
    <p:extLst>
      <p:ext uri="{BB962C8B-B14F-4D97-AF65-F5344CB8AC3E}">
        <p14:creationId xmlns:p14="http://schemas.microsoft.com/office/powerpoint/2010/main" val="733954190"/>
      </p:ext>
    </p:extLst>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5864" y="124692"/>
            <a:ext cx="8853054" cy="1077218"/>
          </a:xfrm>
          <a:prstGeom prst="rect">
            <a:avLst/>
          </a:prstGeom>
          <a:noFill/>
        </p:spPr>
        <p:txBody>
          <a:bodyPr wrap="square" rtlCol="0">
            <a:spAutoFit/>
          </a:bodyPr>
          <a:lstStyle/>
          <a:p>
            <a:pPr lvl="0"/>
            <a:r>
              <a:rPr lang="en-US" sz="3200" b="1" dirty="0" smtClean="0"/>
              <a:t>Were there other major English translations of the Bible between Wycliffe and the KJV?</a:t>
            </a:r>
            <a:endParaRPr lang="en-US" sz="3200" b="1" dirty="0">
              <a:solidFill>
                <a:schemeClr val="accent2">
                  <a:lumMod val="50000"/>
                </a:schemeClr>
              </a:solidFill>
            </a:endParaRPr>
          </a:p>
        </p:txBody>
      </p:sp>
    </p:spTree>
    <p:extLst>
      <p:ext uri="{BB962C8B-B14F-4D97-AF65-F5344CB8AC3E}">
        <p14:creationId xmlns:p14="http://schemas.microsoft.com/office/powerpoint/2010/main" val="871078604"/>
      </p:ext>
    </p:extLst>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5864" y="124692"/>
            <a:ext cx="8853054" cy="3539430"/>
          </a:xfrm>
          <a:prstGeom prst="rect">
            <a:avLst/>
          </a:prstGeom>
          <a:noFill/>
        </p:spPr>
        <p:txBody>
          <a:bodyPr wrap="square" rtlCol="0">
            <a:spAutoFit/>
          </a:bodyPr>
          <a:lstStyle/>
          <a:p>
            <a:pPr lvl="0"/>
            <a:r>
              <a:rPr lang="en-US" sz="3200" b="1" dirty="0" smtClean="0"/>
              <a:t>Were there other major English translations of the Bible between Wycliffe and the KJV?</a:t>
            </a:r>
          </a:p>
          <a:p>
            <a:pPr lvl="0"/>
            <a:endParaRPr lang="en-US" sz="3200" b="1" dirty="0">
              <a:solidFill>
                <a:schemeClr val="accent2">
                  <a:lumMod val="50000"/>
                </a:schemeClr>
              </a:solidFill>
            </a:endParaRPr>
          </a:p>
          <a:p>
            <a:pPr lvl="0"/>
            <a:r>
              <a:rPr lang="en-US" sz="3200" b="1" dirty="0" smtClean="0">
                <a:solidFill>
                  <a:schemeClr val="accent2">
                    <a:lumMod val="50000"/>
                  </a:schemeClr>
                </a:solidFill>
              </a:rPr>
              <a:t>Tyndale [1526] translated from Greek and Hebrew texts, all of NT, parts of OT.  To some degree, Tyndale followed Luther’s philosophy of a thought for thought translation instead of word for word!</a:t>
            </a:r>
            <a:endParaRPr lang="en-US" sz="3200" b="1" dirty="0">
              <a:solidFill>
                <a:schemeClr val="accent2">
                  <a:lumMod val="50000"/>
                </a:schemeClr>
              </a:solidFill>
            </a:endParaRPr>
          </a:p>
        </p:txBody>
      </p:sp>
    </p:spTree>
    <p:extLst>
      <p:ext uri="{BB962C8B-B14F-4D97-AF65-F5344CB8AC3E}">
        <p14:creationId xmlns:p14="http://schemas.microsoft.com/office/powerpoint/2010/main" val="3916918113"/>
      </p:ext>
    </p:extLst>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5864" y="124692"/>
            <a:ext cx="8853054" cy="6170920"/>
          </a:xfrm>
          <a:prstGeom prst="rect">
            <a:avLst/>
          </a:prstGeom>
          <a:noFill/>
        </p:spPr>
        <p:txBody>
          <a:bodyPr wrap="square" rtlCol="0">
            <a:spAutoFit/>
          </a:bodyPr>
          <a:lstStyle/>
          <a:p>
            <a:pPr lvl="0">
              <a:spcBef>
                <a:spcPts val="1800"/>
              </a:spcBef>
            </a:pPr>
            <a:r>
              <a:rPr lang="el-GR" sz="3200" b="1" dirty="0" smtClean="0"/>
              <a:t>ἄνθρωπος</a:t>
            </a:r>
            <a:r>
              <a:rPr lang="en-US" sz="3200" b="1" dirty="0" smtClean="0"/>
              <a:t>  / Matthew 4.4</a:t>
            </a:r>
          </a:p>
          <a:p>
            <a:pPr lvl="0">
              <a:spcBef>
                <a:spcPts val="1800"/>
              </a:spcBef>
            </a:pPr>
            <a:r>
              <a:rPr lang="en-US" sz="3200" b="1" dirty="0" smtClean="0"/>
              <a:t>NET</a:t>
            </a:r>
            <a:r>
              <a:rPr lang="en-US" sz="3200" b="1" dirty="0"/>
              <a:t>: “</a:t>
            </a:r>
            <a:r>
              <a:rPr lang="en-US" sz="3200" b="1" u="sng" dirty="0">
                <a:solidFill>
                  <a:schemeClr val="accent2">
                    <a:lumMod val="50000"/>
                  </a:schemeClr>
                </a:solidFill>
              </a:rPr>
              <a:t>Man</a:t>
            </a:r>
            <a:r>
              <a:rPr lang="en-US" sz="3200" b="1" dirty="0">
                <a:solidFill>
                  <a:schemeClr val="accent2">
                    <a:lumMod val="50000"/>
                  </a:schemeClr>
                </a:solidFill>
              </a:rPr>
              <a:t> </a:t>
            </a:r>
            <a:r>
              <a:rPr lang="en-US" sz="3200" b="1" dirty="0"/>
              <a:t>does not live by bread alone</a:t>
            </a:r>
            <a:r>
              <a:rPr lang="en-US" sz="3200" b="1" dirty="0" smtClean="0"/>
              <a:t>”</a:t>
            </a:r>
          </a:p>
          <a:p>
            <a:pPr lvl="0">
              <a:spcBef>
                <a:spcPts val="1800"/>
              </a:spcBef>
            </a:pPr>
            <a:r>
              <a:rPr lang="en-US" sz="3200" b="1" dirty="0" smtClean="0"/>
              <a:t>NRSV</a:t>
            </a:r>
            <a:r>
              <a:rPr lang="en-US" sz="3200" b="1" dirty="0"/>
              <a:t>: “</a:t>
            </a:r>
            <a:r>
              <a:rPr lang="en-US" sz="3200" b="1" u="sng" dirty="0">
                <a:solidFill>
                  <a:schemeClr val="accent2">
                    <a:lumMod val="50000"/>
                  </a:schemeClr>
                </a:solidFill>
              </a:rPr>
              <a:t>One</a:t>
            </a:r>
            <a:r>
              <a:rPr lang="en-US" sz="3200" b="1" dirty="0">
                <a:solidFill>
                  <a:schemeClr val="accent2">
                    <a:lumMod val="50000"/>
                  </a:schemeClr>
                </a:solidFill>
              </a:rPr>
              <a:t> </a:t>
            </a:r>
            <a:r>
              <a:rPr lang="en-US" sz="3200" b="1" dirty="0"/>
              <a:t>does not live by bread alone</a:t>
            </a:r>
            <a:r>
              <a:rPr lang="en-US" sz="3200" b="1" dirty="0" smtClean="0"/>
              <a:t>”</a:t>
            </a:r>
          </a:p>
          <a:p>
            <a:pPr lvl="0">
              <a:spcBef>
                <a:spcPts val="1800"/>
              </a:spcBef>
            </a:pPr>
            <a:r>
              <a:rPr lang="en-US" sz="3200" b="1" dirty="0" smtClean="0"/>
              <a:t>NLT</a:t>
            </a:r>
            <a:r>
              <a:rPr lang="en-US" sz="3200" b="1" dirty="0"/>
              <a:t>: “</a:t>
            </a:r>
            <a:r>
              <a:rPr lang="en-US" sz="3200" b="1" u="sng" dirty="0">
                <a:solidFill>
                  <a:schemeClr val="accent2">
                    <a:lumMod val="50000"/>
                  </a:schemeClr>
                </a:solidFill>
              </a:rPr>
              <a:t>People</a:t>
            </a:r>
            <a:r>
              <a:rPr lang="en-US" sz="3200" b="1" dirty="0">
                <a:solidFill>
                  <a:schemeClr val="accent2">
                    <a:lumMod val="50000"/>
                  </a:schemeClr>
                </a:solidFill>
              </a:rPr>
              <a:t> </a:t>
            </a:r>
            <a:r>
              <a:rPr lang="en-US" sz="3200" b="1" dirty="0"/>
              <a:t>do not live by bread </a:t>
            </a:r>
            <a:r>
              <a:rPr lang="en-US" sz="3200" b="1" dirty="0" smtClean="0"/>
              <a:t>alone”  </a:t>
            </a:r>
          </a:p>
          <a:p>
            <a:pPr lvl="0">
              <a:spcBef>
                <a:spcPts val="1800"/>
              </a:spcBef>
            </a:pPr>
            <a:r>
              <a:rPr lang="el-GR" sz="3200" b="1" dirty="0" smtClean="0"/>
              <a:t>ἄνθρωπος</a:t>
            </a:r>
            <a:r>
              <a:rPr lang="en-US" sz="3200" b="1" dirty="0" smtClean="0"/>
              <a:t> can mean </a:t>
            </a:r>
            <a:r>
              <a:rPr lang="en-US" sz="3200" b="1" dirty="0"/>
              <a:t>man, person, one…  </a:t>
            </a:r>
            <a:endParaRPr lang="en-US" sz="3200" b="1" dirty="0" smtClean="0"/>
          </a:p>
          <a:p>
            <a:pPr lvl="0">
              <a:spcBef>
                <a:spcPts val="1800"/>
              </a:spcBef>
            </a:pPr>
            <a:r>
              <a:rPr lang="en-US" sz="3200" b="1" dirty="0" smtClean="0"/>
              <a:t>This quotes Hebrew Deuteronomy 8.3.  </a:t>
            </a:r>
            <a:r>
              <a:rPr lang="en-US" sz="3200" b="1" dirty="0"/>
              <a:t>The Hebrew word can mean a man but more often it means mankind!  And in the context, it probably meant all people, since Moses was reminding all the people of what they had learned</a:t>
            </a:r>
            <a:r>
              <a:rPr lang="en-US" sz="3200" b="1" dirty="0" smtClean="0"/>
              <a:t>.</a:t>
            </a:r>
            <a:endParaRPr lang="en-US" sz="3200" dirty="0"/>
          </a:p>
        </p:txBody>
      </p:sp>
    </p:spTree>
    <p:extLst>
      <p:ext uri="{BB962C8B-B14F-4D97-AF65-F5344CB8AC3E}">
        <p14:creationId xmlns:p14="http://schemas.microsoft.com/office/powerpoint/2010/main" val="2590318531"/>
      </p:ext>
    </p:extLst>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5864" y="124692"/>
            <a:ext cx="8853054" cy="6694140"/>
          </a:xfrm>
          <a:prstGeom prst="rect">
            <a:avLst/>
          </a:prstGeom>
          <a:noFill/>
        </p:spPr>
        <p:txBody>
          <a:bodyPr wrap="square" rtlCol="0">
            <a:spAutoFit/>
          </a:bodyPr>
          <a:lstStyle/>
          <a:p>
            <a:pPr lvl="0"/>
            <a:r>
              <a:rPr lang="en-US" sz="3200" b="1" dirty="0" smtClean="0"/>
              <a:t>Were there other major English translations of the Bible between Wycliffe and the KJV?</a:t>
            </a:r>
          </a:p>
          <a:p>
            <a:pPr lvl="0"/>
            <a:endParaRPr lang="en-US" sz="3200" b="1" dirty="0">
              <a:solidFill>
                <a:schemeClr val="accent2">
                  <a:lumMod val="50000"/>
                </a:schemeClr>
              </a:solidFill>
            </a:endParaRPr>
          </a:p>
          <a:p>
            <a:pPr lvl="0"/>
            <a:r>
              <a:rPr lang="en-US" sz="3200" b="1" dirty="0" smtClean="0">
                <a:solidFill>
                  <a:schemeClr val="accent2">
                    <a:lumMod val="50000"/>
                  </a:schemeClr>
                </a:solidFill>
              </a:rPr>
              <a:t>Tyndale [1526] translated from Greek and Hebrew texts, all of NT, parts of OT.  To some degree, Tyndale followed Luther’s philosophy of a thought for thought translation instead of word for word!</a:t>
            </a:r>
          </a:p>
          <a:p>
            <a:pPr lvl="0">
              <a:spcBef>
                <a:spcPts val="1800"/>
              </a:spcBef>
            </a:pPr>
            <a:r>
              <a:rPr lang="en-US" sz="3200" b="1" dirty="0" smtClean="0">
                <a:solidFill>
                  <a:schemeClr val="accent2">
                    <a:lumMod val="50000"/>
                  </a:schemeClr>
                </a:solidFill>
              </a:rPr>
              <a:t>Coverdale [1535] was the first full printed version, based largely on Tyndale for NT.</a:t>
            </a:r>
          </a:p>
          <a:p>
            <a:pPr lvl="0">
              <a:spcBef>
                <a:spcPts val="1800"/>
              </a:spcBef>
            </a:pPr>
            <a:r>
              <a:rPr lang="en-US" sz="3200" b="1" dirty="0" smtClean="0">
                <a:solidFill>
                  <a:schemeClr val="accent2">
                    <a:lumMod val="50000"/>
                  </a:schemeClr>
                </a:solidFill>
              </a:rPr>
              <a:t>Matthew/Rogers [1537] based largely on Tyndale</a:t>
            </a:r>
          </a:p>
          <a:p>
            <a:pPr lvl="0">
              <a:spcBef>
                <a:spcPts val="1800"/>
              </a:spcBef>
            </a:pPr>
            <a:r>
              <a:rPr lang="en-US" sz="3200" b="1" dirty="0" smtClean="0">
                <a:solidFill>
                  <a:schemeClr val="accent2">
                    <a:lumMod val="50000"/>
                  </a:schemeClr>
                </a:solidFill>
              </a:rPr>
              <a:t>Great [1539] revised Matthew.  It was the first “authorized” Anglican Bible.</a:t>
            </a:r>
            <a:endParaRPr lang="en-US" sz="3200" b="1" dirty="0">
              <a:solidFill>
                <a:schemeClr val="accent2">
                  <a:lumMod val="50000"/>
                </a:schemeClr>
              </a:solidFill>
            </a:endParaRPr>
          </a:p>
        </p:txBody>
      </p:sp>
    </p:spTree>
    <p:extLst>
      <p:ext uri="{BB962C8B-B14F-4D97-AF65-F5344CB8AC3E}">
        <p14:creationId xmlns:p14="http://schemas.microsoft.com/office/powerpoint/2010/main" val="3608565864"/>
      </p:ext>
    </p:extLst>
  </p:cSld>
  <p:clrMapOvr>
    <a:masterClrMapping/>
  </p:clrMapOvr>
  <p:transition spd="slow">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5864" y="124692"/>
            <a:ext cx="8853054" cy="6386364"/>
          </a:xfrm>
          <a:prstGeom prst="rect">
            <a:avLst/>
          </a:prstGeom>
          <a:noFill/>
        </p:spPr>
        <p:txBody>
          <a:bodyPr wrap="square" rtlCol="0">
            <a:spAutoFit/>
          </a:bodyPr>
          <a:lstStyle/>
          <a:p>
            <a:pPr lvl="0"/>
            <a:r>
              <a:rPr lang="en-US" sz="3200" b="1" dirty="0" smtClean="0">
                <a:solidFill>
                  <a:schemeClr val="accent2">
                    <a:lumMod val="50000"/>
                  </a:schemeClr>
                </a:solidFill>
              </a:rPr>
              <a:t>Tyndale [1526] 		   Coverdale [1535].</a:t>
            </a:r>
          </a:p>
          <a:p>
            <a:pPr lvl="0">
              <a:spcBef>
                <a:spcPts val="1800"/>
              </a:spcBef>
            </a:pPr>
            <a:r>
              <a:rPr lang="en-US" sz="3200" b="1" dirty="0" smtClean="0">
                <a:solidFill>
                  <a:schemeClr val="accent2">
                    <a:lumMod val="50000"/>
                  </a:schemeClr>
                </a:solidFill>
              </a:rPr>
              <a:t>Matthew/Rogers [1537]</a:t>
            </a:r>
          </a:p>
          <a:p>
            <a:pPr lvl="0">
              <a:spcBef>
                <a:spcPts val="1800"/>
              </a:spcBef>
            </a:pPr>
            <a:endParaRPr lang="en-US" sz="800" b="1" dirty="0" smtClean="0">
              <a:solidFill>
                <a:schemeClr val="accent2">
                  <a:lumMod val="50000"/>
                </a:schemeClr>
              </a:solidFill>
            </a:endParaRPr>
          </a:p>
          <a:p>
            <a:pPr lvl="0">
              <a:spcBef>
                <a:spcPts val="1800"/>
              </a:spcBef>
            </a:pPr>
            <a:r>
              <a:rPr lang="en-US" sz="3200" b="1" dirty="0" smtClean="0">
                <a:solidFill>
                  <a:schemeClr val="accent2">
                    <a:lumMod val="50000"/>
                  </a:schemeClr>
                </a:solidFill>
              </a:rPr>
              <a:t>Great [1539] the first “authorized” Anglican Bible</a:t>
            </a:r>
            <a:endParaRPr lang="en-US" sz="800" b="1" dirty="0" smtClean="0">
              <a:solidFill>
                <a:schemeClr val="accent2">
                  <a:lumMod val="50000"/>
                </a:schemeClr>
              </a:solidFill>
            </a:endParaRPr>
          </a:p>
          <a:p>
            <a:pPr lvl="0">
              <a:spcBef>
                <a:spcPts val="1800"/>
              </a:spcBef>
            </a:pPr>
            <a:endParaRPr lang="en-US" sz="800" b="1" dirty="0" smtClean="0">
              <a:solidFill>
                <a:schemeClr val="accent2">
                  <a:lumMod val="50000"/>
                </a:schemeClr>
              </a:solidFill>
            </a:endParaRPr>
          </a:p>
          <a:p>
            <a:pPr lvl="0">
              <a:spcBef>
                <a:spcPts val="1800"/>
              </a:spcBef>
            </a:pPr>
            <a:r>
              <a:rPr lang="en-US" sz="3200" b="1" dirty="0" smtClean="0">
                <a:solidFill>
                  <a:schemeClr val="accent2">
                    <a:lumMod val="50000"/>
                  </a:schemeClr>
                </a:solidFill>
              </a:rPr>
              <a:t>		Geneva [1560] based on Great but with 				mms. Calvinistic/Presby.</a:t>
            </a:r>
          </a:p>
          <a:p>
            <a:pPr lvl="0">
              <a:spcBef>
                <a:spcPts val="1800"/>
              </a:spcBef>
            </a:pPr>
            <a:r>
              <a:rPr lang="en-US" sz="3200" b="1" dirty="0" smtClean="0">
                <a:solidFill>
                  <a:schemeClr val="accent2">
                    <a:lumMod val="50000"/>
                  </a:schemeClr>
                </a:solidFill>
              </a:rPr>
              <a:t>Bishops [1568] based on Great								2</a:t>
            </a:r>
            <a:r>
              <a:rPr lang="en-US" sz="3200" b="1" baseline="30000" dirty="0" smtClean="0">
                <a:solidFill>
                  <a:schemeClr val="accent2">
                    <a:lumMod val="50000"/>
                  </a:schemeClr>
                </a:solidFill>
              </a:rPr>
              <a:t>nd</a:t>
            </a:r>
            <a:r>
              <a:rPr lang="en-US" sz="3200" b="1" dirty="0" smtClean="0">
                <a:solidFill>
                  <a:schemeClr val="accent2">
                    <a:lumMod val="50000"/>
                  </a:schemeClr>
                </a:solidFill>
              </a:rPr>
              <a:t> “authorized” Anglican</a:t>
            </a:r>
          </a:p>
          <a:p>
            <a:pPr lvl="0">
              <a:spcBef>
                <a:spcPts val="1800"/>
              </a:spcBef>
            </a:pPr>
            <a:r>
              <a:rPr lang="en-US" sz="3200" b="1" dirty="0" smtClean="0">
                <a:solidFill>
                  <a:schemeClr val="accent2">
                    <a:lumMod val="50000"/>
                  </a:schemeClr>
                </a:solidFill>
              </a:rPr>
              <a:t>Rheims-Douay [~1600] based on Latin Vulgate					Roman Catholic</a:t>
            </a:r>
            <a:endParaRPr lang="en-US" sz="3200" b="1" dirty="0">
              <a:solidFill>
                <a:schemeClr val="accent2">
                  <a:lumMod val="50000"/>
                </a:schemeClr>
              </a:solidFill>
            </a:endParaRPr>
          </a:p>
        </p:txBody>
      </p:sp>
      <p:cxnSp>
        <p:nvCxnSpPr>
          <p:cNvPr id="3" name="Straight Arrow Connector 2"/>
          <p:cNvCxnSpPr/>
          <p:nvPr/>
        </p:nvCxnSpPr>
        <p:spPr>
          <a:xfrm>
            <a:off x="2781299" y="405245"/>
            <a:ext cx="1371600" cy="1039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781299" y="415636"/>
            <a:ext cx="0" cy="56110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2781299" y="1398408"/>
            <a:ext cx="0" cy="56110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788225" y="2475600"/>
            <a:ext cx="0" cy="56110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748144" y="2464309"/>
            <a:ext cx="1" cy="17232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2569699"/>
      </p:ext>
    </p:extLst>
  </p:cSld>
  <p:clrMapOvr>
    <a:masterClrMapping/>
  </p:clrMapOvr>
  <p:transition spd="slow">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6645" y="290945"/>
            <a:ext cx="8738755" cy="1077218"/>
          </a:xfrm>
          <a:prstGeom prst="rect">
            <a:avLst/>
          </a:prstGeom>
          <a:noFill/>
        </p:spPr>
        <p:txBody>
          <a:bodyPr wrap="square" rtlCol="0">
            <a:spAutoFit/>
          </a:bodyPr>
          <a:lstStyle/>
          <a:p>
            <a:r>
              <a:rPr lang="en-US" sz="3200" b="1" dirty="0" smtClean="0"/>
              <a:t>How does the KJV relate to the other early English translations?</a:t>
            </a:r>
            <a:endParaRPr lang="en-US" sz="3200" b="1" dirty="0"/>
          </a:p>
        </p:txBody>
      </p:sp>
    </p:spTree>
    <p:extLst>
      <p:ext uri="{BB962C8B-B14F-4D97-AF65-F5344CB8AC3E}">
        <p14:creationId xmlns:p14="http://schemas.microsoft.com/office/powerpoint/2010/main" val="3045788359"/>
      </p:ext>
    </p:extLst>
  </p:cSld>
  <p:clrMapOvr>
    <a:masterClrMapping/>
  </p:clrMapOvr>
  <p:transition spd="slow">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5864" y="124692"/>
            <a:ext cx="8853054" cy="6832640"/>
          </a:xfrm>
          <a:prstGeom prst="rect">
            <a:avLst/>
          </a:prstGeom>
          <a:noFill/>
        </p:spPr>
        <p:txBody>
          <a:bodyPr wrap="square" rtlCol="0">
            <a:spAutoFit/>
          </a:bodyPr>
          <a:lstStyle/>
          <a:p>
            <a:pPr lvl="0"/>
            <a:r>
              <a:rPr lang="en-US" sz="3200" b="1" dirty="0" smtClean="0">
                <a:solidFill>
                  <a:schemeClr val="accent2">
                    <a:lumMod val="50000"/>
                  </a:schemeClr>
                </a:solidFill>
              </a:rPr>
              <a:t>Tyndale [1526] 		   </a:t>
            </a:r>
          </a:p>
          <a:p>
            <a:pPr lvl="0">
              <a:spcBef>
                <a:spcPts val="1800"/>
              </a:spcBef>
            </a:pPr>
            <a:endParaRPr lang="en-US" sz="800" b="1" dirty="0" smtClean="0">
              <a:solidFill>
                <a:schemeClr val="accent2">
                  <a:lumMod val="50000"/>
                </a:schemeClr>
              </a:solidFill>
            </a:endParaRPr>
          </a:p>
          <a:p>
            <a:pPr lvl="0">
              <a:spcBef>
                <a:spcPts val="1800"/>
              </a:spcBef>
            </a:pPr>
            <a:r>
              <a:rPr lang="en-US" sz="3200" b="1" dirty="0" smtClean="0">
                <a:solidFill>
                  <a:schemeClr val="accent2">
                    <a:lumMod val="50000"/>
                  </a:schemeClr>
                </a:solidFill>
              </a:rPr>
              <a:t>Matthew/Rogers [1537]</a:t>
            </a:r>
          </a:p>
          <a:p>
            <a:pPr lvl="0">
              <a:spcBef>
                <a:spcPts val="1800"/>
              </a:spcBef>
            </a:pPr>
            <a:endParaRPr lang="en-US" sz="800" b="1" dirty="0" smtClean="0">
              <a:solidFill>
                <a:schemeClr val="accent2">
                  <a:lumMod val="50000"/>
                </a:schemeClr>
              </a:solidFill>
            </a:endParaRPr>
          </a:p>
          <a:p>
            <a:pPr lvl="0">
              <a:spcBef>
                <a:spcPts val="1800"/>
              </a:spcBef>
            </a:pPr>
            <a:r>
              <a:rPr lang="en-US" sz="3200" b="1" dirty="0" smtClean="0">
                <a:solidFill>
                  <a:schemeClr val="accent2">
                    <a:lumMod val="50000"/>
                  </a:schemeClr>
                </a:solidFill>
              </a:rPr>
              <a:t>Great [1539] 1st “authorized” Anglican Bible</a:t>
            </a:r>
            <a:endParaRPr lang="en-US" sz="800" b="1" dirty="0" smtClean="0">
              <a:solidFill>
                <a:schemeClr val="accent2">
                  <a:lumMod val="50000"/>
                </a:schemeClr>
              </a:solidFill>
            </a:endParaRPr>
          </a:p>
          <a:p>
            <a:pPr lvl="0">
              <a:spcBef>
                <a:spcPts val="1800"/>
              </a:spcBef>
            </a:pPr>
            <a:endParaRPr lang="en-US" sz="800" b="1" dirty="0" smtClean="0">
              <a:solidFill>
                <a:schemeClr val="accent2">
                  <a:lumMod val="50000"/>
                </a:schemeClr>
              </a:solidFill>
            </a:endParaRPr>
          </a:p>
          <a:p>
            <a:pPr lvl="0">
              <a:spcBef>
                <a:spcPts val="1800"/>
              </a:spcBef>
            </a:pPr>
            <a:r>
              <a:rPr lang="en-US" sz="3200" b="1" dirty="0" smtClean="0">
                <a:solidFill>
                  <a:schemeClr val="accent2">
                    <a:lumMod val="50000"/>
                  </a:schemeClr>
                </a:solidFill>
              </a:rPr>
              <a:t>Bishops [1568] 2</a:t>
            </a:r>
            <a:r>
              <a:rPr lang="en-US" sz="3200" b="1" baseline="30000" dirty="0" smtClean="0">
                <a:solidFill>
                  <a:schemeClr val="accent2">
                    <a:lumMod val="50000"/>
                  </a:schemeClr>
                </a:solidFill>
              </a:rPr>
              <a:t>nd</a:t>
            </a:r>
            <a:r>
              <a:rPr lang="en-US" sz="3200" b="1" dirty="0" smtClean="0">
                <a:solidFill>
                  <a:schemeClr val="accent2">
                    <a:lumMod val="50000"/>
                  </a:schemeClr>
                </a:solidFill>
              </a:rPr>
              <a:t> “authorized” Anglican Bible</a:t>
            </a:r>
          </a:p>
          <a:p>
            <a:pPr lvl="0">
              <a:spcBef>
                <a:spcPts val="1800"/>
              </a:spcBef>
            </a:pPr>
            <a:endParaRPr lang="en-US" sz="800" b="1" dirty="0">
              <a:solidFill>
                <a:schemeClr val="accent2">
                  <a:lumMod val="50000"/>
                </a:schemeClr>
              </a:solidFill>
            </a:endParaRPr>
          </a:p>
          <a:p>
            <a:pPr lvl="0">
              <a:spcBef>
                <a:spcPts val="1800"/>
              </a:spcBef>
            </a:pPr>
            <a:r>
              <a:rPr lang="en-US" sz="3200" b="1" dirty="0" smtClean="0">
                <a:solidFill>
                  <a:schemeClr val="accent2">
                    <a:lumMod val="50000"/>
                  </a:schemeClr>
                </a:solidFill>
              </a:rPr>
              <a:t>KJV [1611] 3</a:t>
            </a:r>
            <a:r>
              <a:rPr lang="en-US" sz="3200" b="1" baseline="30000" dirty="0" smtClean="0">
                <a:solidFill>
                  <a:schemeClr val="accent2">
                    <a:lumMod val="50000"/>
                  </a:schemeClr>
                </a:solidFill>
              </a:rPr>
              <a:t>rd</a:t>
            </a:r>
            <a:r>
              <a:rPr lang="en-US" sz="3200" b="1" dirty="0" smtClean="0">
                <a:solidFill>
                  <a:schemeClr val="accent2">
                    <a:lumMod val="50000"/>
                  </a:schemeClr>
                </a:solidFill>
              </a:rPr>
              <a:t> “authorized” Anglican Bible</a:t>
            </a:r>
          </a:p>
          <a:p>
            <a:pPr lvl="0">
              <a:spcBef>
                <a:spcPts val="1800"/>
              </a:spcBef>
            </a:pPr>
            <a:r>
              <a:rPr lang="en-US" sz="3200" b="1" dirty="0">
                <a:solidFill>
                  <a:schemeClr val="accent2">
                    <a:lumMod val="50000"/>
                  </a:schemeClr>
                </a:solidFill>
              </a:rPr>
              <a:t>	</a:t>
            </a:r>
            <a:r>
              <a:rPr lang="en-US" sz="3200" b="1" dirty="0" smtClean="0">
                <a:solidFill>
                  <a:schemeClr val="accent2">
                    <a:lumMod val="50000"/>
                  </a:schemeClr>
                </a:solidFill>
              </a:rPr>
              <a:t>Preface said it was not a new translation, but 	a revision, based largely on Bishops.</a:t>
            </a:r>
          </a:p>
          <a:p>
            <a:pPr lvl="0">
              <a:spcBef>
                <a:spcPts val="1800"/>
              </a:spcBef>
            </a:pPr>
            <a:r>
              <a:rPr lang="en-US" sz="3200" b="1" dirty="0" smtClean="0">
                <a:solidFill>
                  <a:schemeClr val="accent2">
                    <a:lumMod val="50000"/>
                  </a:schemeClr>
                </a:solidFill>
              </a:rPr>
              <a:t>	90% of NT was based on Tyndale.</a:t>
            </a:r>
          </a:p>
        </p:txBody>
      </p:sp>
      <p:cxnSp>
        <p:nvCxnSpPr>
          <p:cNvPr id="7" name="Straight Arrow Connector 6"/>
          <p:cNvCxnSpPr/>
          <p:nvPr/>
        </p:nvCxnSpPr>
        <p:spPr>
          <a:xfrm>
            <a:off x="2240972" y="623454"/>
            <a:ext cx="0" cy="56110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2240972" y="1741308"/>
            <a:ext cx="0" cy="56110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247898" y="2860062"/>
            <a:ext cx="0" cy="56110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244433" y="3843735"/>
            <a:ext cx="0" cy="56110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1475945"/>
      </p:ext>
    </p:extLst>
  </p:cSld>
  <p:clrMapOvr>
    <a:masterClrMapping/>
  </p:clrMapOvr>
  <p:transition spd="slow">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6645" y="290945"/>
            <a:ext cx="8738755" cy="5709255"/>
          </a:xfrm>
          <a:prstGeom prst="rect">
            <a:avLst/>
          </a:prstGeom>
          <a:noFill/>
        </p:spPr>
        <p:txBody>
          <a:bodyPr wrap="square" rtlCol="0">
            <a:spAutoFit/>
          </a:bodyPr>
          <a:lstStyle/>
          <a:p>
            <a:r>
              <a:rPr lang="en-US" sz="3200" b="1" dirty="0" smtClean="0"/>
              <a:t>Interesting Facts About KJV</a:t>
            </a:r>
          </a:p>
          <a:p>
            <a:pPr lvl="0">
              <a:spcBef>
                <a:spcPts val="1800"/>
              </a:spcBef>
            </a:pPr>
            <a:r>
              <a:rPr lang="en-US" sz="3200" b="1" dirty="0" smtClean="0">
                <a:solidFill>
                  <a:schemeClr val="accent2">
                    <a:lumMod val="50000"/>
                  </a:schemeClr>
                </a:solidFill>
              </a:rPr>
              <a:t>Followed Bishops </a:t>
            </a:r>
            <a:r>
              <a:rPr lang="en-US" sz="3200" b="1" dirty="0">
                <a:solidFill>
                  <a:schemeClr val="accent2">
                    <a:lumMod val="50000"/>
                  </a:schemeClr>
                </a:solidFill>
              </a:rPr>
              <a:t>as closely as possible, but consulted other English translations and the Greek text of Erasmus/</a:t>
            </a:r>
            <a:r>
              <a:rPr lang="en-US" sz="3200" b="1" dirty="0" err="1">
                <a:solidFill>
                  <a:schemeClr val="accent2">
                    <a:lumMod val="50000"/>
                  </a:schemeClr>
                </a:solidFill>
              </a:rPr>
              <a:t>Beza</a:t>
            </a:r>
            <a:r>
              <a:rPr lang="en-US" sz="3200" b="1" dirty="0">
                <a:solidFill>
                  <a:schemeClr val="accent2">
                    <a:lumMod val="50000"/>
                  </a:schemeClr>
                </a:solidFill>
              </a:rPr>
              <a:t> for the </a:t>
            </a:r>
            <a:r>
              <a:rPr lang="en-US" sz="3200" b="1" dirty="0" smtClean="0">
                <a:solidFill>
                  <a:schemeClr val="accent2">
                    <a:lumMod val="50000"/>
                  </a:schemeClr>
                </a:solidFill>
              </a:rPr>
              <a:t>NT and </a:t>
            </a:r>
            <a:r>
              <a:rPr lang="en-US" sz="3200" b="1" dirty="0">
                <a:solidFill>
                  <a:schemeClr val="accent2">
                    <a:lumMod val="50000"/>
                  </a:schemeClr>
                </a:solidFill>
              </a:rPr>
              <a:t>the Masoretic text of the day for the </a:t>
            </a:r>
            <a:r>
              <a:rPr lang="en-US" sz="3200" b="1" dirty="0" smtClean="0">
                <a:solidFill>
                  <a:schemeClr val="accent2">
                    <a:lumMod val="50000"/>
                  </a:schemeClr>
                </a:solidFill>
              </a:rPr>
              <a:t>OT.  </a:t>
            </a:r>
            <a:endParaRPr lang="en-US" sz="3200" b="1" dirty="0">
              <a:solidFill>
                <a:schemeClr val="accent2">
                  <a:lumMod val="50000"/>
                </a:schemeClr>
              </a:solidFill>
            </a:endParaRPr>
          </a:p>
          <a:p>
            <a:pPr lvl="0">
              <a:spcBef>
                <a:spcPts val="1800"/>
              </a:spcBef>
            </a:pPr>
            <a:r>
              <a:rPr lang="en-US" sz="3200" b="1" dirty="0" smtClean="0">
                <a:solidFill>
                  <a:schemeClr val="accent2">
                    <a:lumMod val="50000"/>
                  </a:schemeClr>
                </a:solidFill>
              </a:rPr>
              <a:t>In </a:t>
            </a:r>
            <a:r>
              <a:rPr lang="en-US" sz="3200" b="1" dirty="0">
                <a:solidFill>
                  <a:schemeClr val="accent2">
                    <a:lumMod val="50000"/>
                  </a:schemeClr>
                </a:solidFill>
              </a:rPr>
              <a:t>its original preface, there were several quotations from the Bible, and they were from the Geneva Bible, not </a:t>
            </a:r>
            <a:r>
              <a:rPr lang="en-US" sz="3200" b="1" dirty="0" smtClean="0">
                <a:solidFill>
                  <a:schemeClr val="accent2">
                    <a:lumMod val="50000"/>
                  </a:schemeClr>
                </a:solidFill>
              </a:rPr>
              <a:t>KJV.  </a:t>
            </a:r>
            <a:endParaRPr lang="en-US" sz="3200" b="1" dirty="0">
              <a:solidFill>
                <a:schemeClr val="accent2">
                  <a:lumMod val="50000"/>
                </a:schemeClr>
              </a:solidFill>
            </a:endParaRPr>
          </a:p>
          <a:p>
            <a:pPr lvl="0">
              <a:spcBef>
                <a:spcPts val="1800"/>
              </a:spcBef>
            </a:pPr>
            <a:r>
              <a:rPr lang="en-US" sz="3200" b="1" dirty="0" smtClean="0">
                <a:solidFill>
                  <a:schemeClr val="accent2">
                    <a:lumMod val="50000"/>
                  </a:schemeClr>
                </a:solidFill>
              </a:rPr>
              <a:t>People </a:t>
            </a:r>
            <a:r>
              <a:rPr lang="en-US" sz="3200" b="1" dirty="0">
                <a:solidFill>
                  <a:schemeClr val="accent2">
                    <a:lumMod val="50000"/>
                  </a:schemeClr>
                </a:solidFill>
              </a:rPr>
              <a:t>resisted </a:t>
            </a:r>
            <a:r>
              <a:rPr lang="en-US" sz="3200" b="1" dirty="0" smtClean="0">
                <a:solidFill>
                  <a:schemeClr val="accent2">
                    <a:lumMod val="50000"/>
                  </a:schemeClr>
                </a:solidFill>
              </a:rPr>
              <a:t>KJV, </a:t>
            </a:r>
            <a:r>
              <a:rPr lang="en-US" sz="3200" b="1" dirty="0">
                <a:solidFill>
                  <a:schemeClr val="accent2">
                    <a:lumMod val="50000"/>
                  </a:schemeClr>
                </a:solidFill>
              </a:rPr>
              <a:t>preferring the language in the Geneva Bible</a:t>
            </a:r>
            <a:r>
              <a:rPr lang="en-US" sz="3200" b="1" dirty="0" smtClean="0">
                <a:solidFill>
                  <a:schemeClr val="accent2">
                    <a:lumMod val="50000"/>
                  </a:schemeClr>
                </a:solidFill>
              </a:rPr>
              <a:t>.</a:t>
            </a:r>
            <a:endParaRPr lang="en-US" sz="3200" b="1" dirty="0">
              <a:solidFill>
                <a:schemeClr val="accent2">
                  <a:lumMod val="50000"/>
                </a:schemeClr>
              </a:solidFill>
            </a:endParaRPr>
          </a:p>
        </p:txBody>
      </p:sp>
    </p:spTree>
    <p:extLst>
      <p:ext uri="{BB962C8B-B14F-4D97-AF65-F5344CB8AC3E}">
        <p14:creationId xmlns:p14="http://schemas.microsoft.com/office/powerpoint/2010/main" val="2809136937"/>
      </p:ext>
    </p:extLst>
  </p:cSld>
  <p:clrMapOvr>
    <a:masterClrMapping/>
  </p:clrMapOvr>
  <p:transition spd="slow">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6645" y="290945"/>
            <a:ext cx="8738755" cy="4462760"/>
          </a:xfrm>
          <a:prstGeom prst="rect">
            <a:avLst/>
          </a:prstGeom>
          <a:noFill/>
        </p:spPr>
        <p:txBody>
          <a:bodyPr wrap="square" rtlCol="0">
            <a:spAutoFit/>
          </a:bodyPr>
          <a:lstStyle/>
          <a:p>
            <a:r>
              <a:rPr lang="en-US" sz="3200" b="1" dirty="0" smtClean="0"/>
              <a:t>Interesting Facts About KJV</a:t>
            </a:r>
          </a:p>
          <a:p>
            <a:pPr lvl="0">
              <a:spcBef>
                <a:spcPts val="1800"/>
              </a:spcBef>
            </a:pPr>
            <a:r>
              <a:rPr lang="en-US" sz="3200" b="1" dirty="0" smtClean="0">
                <a:solidFill>
                  <a:schemeClr val="accent2">
                    <a:lumMod val="50000"/>
                  </a:schemeClr>
                </a:solidFill>
              </a:rPr>
              <a:t>Originally included the apocryphal books. </a:t>
            </a:r>
          </a:p>
          <a:p>
            <a:pPr lvl="0">
              <a:spcBef>
                <a:spcPts val="1800"/>
              </a:spcBef>
            </a:pPr>
            <a:r>
              <a:rPr lang="en-US" sz="3200" b="1" dirty="0" smtClean="0">
                <a:solidFill>
                  <a:schemeClr val="accent2">
                    <a:lumMod val="50000"/>
                  </a:schemeClr>
                </a:solidFill>
              </a:rPr>
              <a:t>The 1611 editions had 200 English variations.</a:t>
            </a:r>
          </a:p>
          <a:p>
            <a:pPr lvl="0">
              <a:spcBef>
                <a:spcPts val="1800"/>
              </a:spcBef>
            </a:pPr>
            <a:r>
              <a:rPr lang="en-US" sz="3200" b="1" dirty="0" smtClean="0">
                <a:solidFill>
                  <a:schemeClr val="accent2">
                    <a:lumMod val="50000"/>
                  </a:schemeClr>
                </a:solidFill>
              </a:rPr>
              <a:t>The text underwent several revisions in subsequent years, incorporating over 100,000 changes.</a:t>
            </a:r>
          </a:p>
          <a:p>
            <a:pPr lvl="0">
              <a:spcBef>
                <a:spcPts val="1800"/>
              </a:spcBef>
            </a:pPr>
            <a:r>
              <a:rPr lang="en-US" sz="3200" b="1" dirty="0" smtClean="0">
                <a:solidFill>
                  <a:schemeClr val="accent2">
                    <a:lumMod val="50000"/>
                  </a:schemeClr>
                </a:solidFill>
              </a:rPr>
              <a:t>NKJV [1982] modernized the English.</a:t>
            </a:r>
            <a:endParaRPr lang="en-US" sz="3200" b="1" dirty="0">
              <a:solidFill>
                <a:schemeClr val="accent2">
                  <a:lumMod val="50000"/>
                </a:schemeClr>
              </a:solidFill>
            </a:endParaRPr>
          </a:p>
        </p:txBody>
      </p:sp>
    </p:spTree>
    <p:extLst>
      <p:ext uri="{BB962C8B-B14F-4D97-AF65-F5344CB8AC3E}">
        <p14:creationId xmlns:p14="http://schemas.microsoft.com/office/powerpoint/2010/main" val="1098624055"/>
      </p:ext>
    </p:extLst>
  </p:cSld>
  <p:clrMapOvr>
    <a:masterClrMapping/>
  </p:clrMapOvr>
  <p:transition spd="slow">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6645" y="290945"/>
            <a:ext cx="8738755" cy="4524315"/>
          </a:xfrm>
          <a:prstGeom prst="rect">
            <a:avLst/>
          </a:prstGeom>
          <a:noFill/>
        </p:spPr>
        <p:txBody>
          <a:bodyPr wrap="square" rtlCol="0">
            <a:spAutoFit/>
          </a:bodyPr>
          <a:lstStyle/>
          <a:p>
            <a:r>
              <a:rPr lang="en-US" sz="3200" b="1" dirty="0" smtClean="0"/>
              <a:t>KJV Influence</a:t>
            </a:r>
          </a:p>
          <a:p>
            <a:endParaRPr lang="en-US" sz="3200" b="1" dirty="0" smtClean="0">
              <a:solidFill>
                <a:schemeClr val="accent2">
                  <a:lumMod val="50000"/>
                </a:schemeClr>
              </a:solidFill>
            </a:endParaRPr>
          </a:p>
          <a:p>
            <a:r>
              <a:rPr lang="en-US" sz="3200" b="1" dirty="0" smtClean="0">
                <a:solidFill>
                  <a:schemeClr val="accent2">
                    <a:lumMod val="50000"/>
                  </a:schemeClr>
                </a:solidFill>
              </a:rPr>
              <a:t>English Revised Version [1885]</a:t>
            </a:r>
          </a:p>
          <a:p>
            <a:endParaRPr lang="en-US" sz="3200" b="1" dirty="0" smtClean="0">
              <a:solidFill>
                <a:schemeClr val="accent2">
                  <a:lumMod val="50000"/>
                </a:schemeClr>
              </a:solidFill>
            </a:endParaRPr>
          </a:p>
          <a:p>
            <a:r>
              <a:rPr lang="en-US" sz="3200" b="1" dirty="0" smtClean="0">
                <a:solidFill>
                  <a:schemeClr val="accent2">
                    <a:lumMod val="50000"/>
                  </a:schemeClr>
                </a:solidFill>
              </a:rPr>
              <a:t>American Standard Version [1901]</a:t>
            </a:r>
          </a:p>
          <a:p>
            <a:endParaRPr lang="en-US" sz="3200" b="1" dirty="0" smtClean="0">
              <a:solidFill>
                <a:schemeClr val="accent2">
                  <a:lumMod val="50000"/>
                </a:schemeClr>
              </a:solidFill>
            </a:endParaRPr>
          </a:p>
          <a:p>
            <a:r>
              <a:rPr lang="en-US" sz="3200" b="1" dirty="0" smtClean="0">
                <a:solidFill>
                  <a:schemeClr val="accent2">
                    <a:lumMod val="50000"/>
                  </a:schemeClr>
                </a:solidFill>
              </a:rPr>
              <a:t>RSV [1952/1971]		NASB [1971/1995]</a:t>
            </a:r>
          </a:p>
          <a:p>
            <a:endParaRPr lang="en-US" sz="3200" b="1" dirty="0">
              <a:solidFill>
                <a:schemeClr val="accent2">
                  <a:lumMod val="50000"/>
                </a:schemeClr>
              </a:solidFill>
            </a:endParaRPr>
          </a:p>
          <a:p>
            <a:r>
              <a:rPr lang="en-US" sz="3200" b="1" dirty="0" smtClean="0">
                <a:solidFill>
                  <a:schemeClr val="accent2">
                    <a:lumMod val="50000"/>
                  </a:schemeClr>
                </a:solidFill>
              </a:rPr>
              <a:t>NRSV [1990]		ESV [2001/2011]</a:t>
            </a:r>
            <a:endParaRPr lang="en-US" sz="3200" b="1" dirty="0">
              <a:solidFill>
                <a:schemeClr val="accent2">
                  <a:lumMod val="50000"/>
                </a:schemeClr>
              </a:solidFill>
            </a:endParaRPr>
          </a:p>
        </p:txBody>
      </p:sp>
      <p:cxnSp>
        <p:nvCxnSpPr>
          <p:cNvPr id="3" name="Straight Arrow Connector 2"/>
          <p:cNvCxnSpPr/>
          <p:nvPr/>
        </p:nvCxnSpPr>
        <p:spPr>
          <a:xfrm>
            <a:off x="2240972" y="1741308"/>
            <a:ext cx="0" cy="56110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 name="Straight Arrow Connector 3"/>
          <p:cNvCxnSpPr/>
          <p:nvPr/>
        </p:nvCxnSpPr>
        <p:spPr>
          <a:xfrm>
            <a:off x="2240972" y="3694799"/>
            <a:ext cx="2559628" cy="56110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240972" y="2756154"/>
            <a:ext cx="0" cy="56110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240972" y="2756153"/>
            <a:ext cx="2559628" cy="56110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237507" y="3698262"/>
            <a:ext cx="0" cy="56110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237507" y="768026"/>
            <a:ext cx="0" cy="56110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0428825"/>
      </p:ext>
    </p:extLst>
  </p:cSld>
  <p:clrMapOvr>
    <a:masterClrMapping/>
  </p:clrMapOvr>
  <p:transition spd="slow">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6645" y="290945"/>
            <a:ext cx="8738755" cy="6401753"/>
          </a:xfrm>
          <a:prstGeom prst="rect">
            <a:avLst/>
          </a:prstGeom>
          <a:noFill/>
        </p:spPr>
        <p:txBody>
          <a:bodyPr wrap="square" rtlCol="0">
            <a:spAutoFit/>
          </a:bodyPr>
          <a:lstStyle/>
          <a:p>
            <a:r>
              <a:rPr lang="en-US" sz="3200" b="1" dirty="0" smtClean="0"/>
              <a:t>Independent New Translations</a:t>
            </a:r>
          </a:p>
          <a:p>
            <a:pPr lvl="0">
              <a:spcBef>
                <a:spcPts val="1200"/>
              </a:spcBef>
            </a:pPr>
            <a:r>
              <a:rPr lang="en-US" sz="3200" b="1" dirty="0" smtClean="0">
                <a:solidFill>
                  <a:schemeClr val="accent2">
                    <a:lumMod val="50000"/>
                  </a:schemeClr>
                </a:solidFill>
              </a:rPr>
              <a:t>Phillips [1958/1972]: paraphrase</a:t>
            </a:r>
          </a:p>
          <a:p>
            <a:pPr lvl="0">
              <a:spcBef>
                <a:spcPts val="1200"/>
              </a:spcBef>
            </a:pPr>
            <a:r>
              <a:rPr lang="en-US" sz="3200" b="1" dirty="0" smtClean="0">
                <a:solidFill>
                  <a:schemeClr val="accent2">
                    <a:lumMod val="50000"/>
                  </a:schemeClr>
                </a:solidFill>
              </a:rPr>
              <a:t>Good News / TEV [1976]:  thought for thought</a:t>
            </a:r>
          </a:p>
          <a:p>
            <a:pPr lvl="0">
              <a:spcBef>
                <a:spcPts val="1200"/>
              </a:spcBef>
            </a:pPr>
            <a:r>
              <a:rPr lang="en-US" sz="3200" b="1" dirty="0" smtClean="0">
                <a:solidFill>
                  <a:schemeClr val="accent2">
                    <a:lumMod val="50000"/>
                  </a:schemeClr>
                </a:solidFill>
              </a:rPr>
              <a:t>NIV [1978/1984/2011]</a:t>
            </a:r>
          </a:p>
          <a:p>
            <a:pPr lvl="0">
              <a:spcBef>
                <a:spcPts val="1200"/>
              </a:spcBef>
            </a:pPr>
            <a:r>
              <a:rPr lang="en-US" sz="3200" b="1" dirty="0" smtClean="0">
                <a:solidFill>
                  <a:schemeClr val="accent2">
                    <a:lumMod val="50000"/>
                  </a:schemeClr>
                </a:solidFill>
              </a:rPr>
              <a:t>CEV [1995]: aimed at elementary children</a:t>
            </a:r>
          </a:p>
          <a:p>
            <a:pPr lvl="0">
              <a:spcBef>
                <a:spcPts val="1200"/>
              </a:spcBef>
            </a:pPr>
            <a:r>
              <a:rPr lang="en-US" sz="3200" b="1" dirty="0" err="1" smtClean="0">
                <a:solidFill>
                  <a:schemeClr val="accent2">
                    <a:lumMod val="50000"/>
                  </a:schemeClr>
                </a:solidFill>
              </a:rPr>
              <a:t>NIrV</a:t>
            </a:r>
            <a:r>
              <a:rPr lang="en-US" sz="3200" b="1" dirty="0" smtClean="0">
                <a:solidFill>
                  <a:schemeClr val="accent2">
                    <a:lumMod val="50000"/>
                  </a:schemeClr>
                </a:solidFill>
              </a:rPr>
              <a:t> [1996]: NIV for elementary children</a:t>
            </a:r>
          </a:p>
          <a:p>
            <a:pPr lvl="0">
              <a:spcBef>
                <a:spcPts val="1200"/>
              </a:spcBef>
            </a:pPr>
            <a:r>
              <a:rPr lang="en-US" sz="3200" b="1" dirty="0" smtClean="0">
                <a:solidFill>
                  <a:schemeClr val="accent2">
                    <a:lumMod val="50000"/>
                  </a:schemeClr>
                </a:solidFill>
              </a:rPr>
              <a:t>NLT [1996/2007]: original mms, despite name</a:t>
            </a:r>
          </a:p>
          <a:p>
            <a:pPr lvl="0">
              <a:spcBef>
                <a:spcPts val="1200"/>
              </a:spcBef>
            </a:pPr>
            <a:r>
              <a:rPr lang="en-US" sz="3200" b="1" dirty="0" smtClean="0">
                <a:solidFill>
                  <a:schemeClr val="accent2">
                    <a:lumMod val="50000"/>
                  </a:schemeClr>
                </a:solidFill>
              </a:rPr>
              <a:t>HCSB [1999/2009]: Southern Baptist driven</a:t>
            </a:r>
          </a:p>
          <a:p>
            <a:pPr lvl="0">
              <a:spcBef>
                <a:spcPts val="1200"/>
              </a:spcBef>
            </a:pPr>
            <a:r>
              <a:rPr lang="en-US" sz="3200" b="1" dirty="0" smtClean="0">
                <a:solidFill>
                  <a:schemeClr val="accent2">
                    <a:lumMod val="50000"/>
                  </a:schemeClr>
                </a:solidFill>
              </a:rPr>
              <a:t>Peterson’s Message [2000]: paraphrase</a:t>
            </a:r>
          </a:p>
          <a:p>
            <a:pPr lvl="0">
              <a:spcBef>
                <a:spcPts val="1200"/>
              </a:spcBef>
            </a:pPr>
            <a:r>
              <a:rPr lang="en-US" sz="3200" b="1" dirty="0" smtClean="0">
                <a:solidFill>
                  <a:schemeClr val="accent2">
                    <a:lumMod val="50000"/>
                  </a:schemeClr>
                </a:solidFill>
              </a:rPr>
              <a:t>NET [2006]: thought for thought, DTS</a:t>
            </a:r>
            <a:endParaRPr lang="en-US" sz="3200" b="1" dirty="0">
              <a:solidFill>
                <a:schemeClr val="accent2">
                  <a:lumMod val="50000"/>
                </a:schemeClr>
              </a:solidFill>
            </a:endParaRPr>
          </a:p>
        </p:txBody>
      </p:sp>
    </p:spTree>
    <p:extLst>
      <p:ext uri="{BB962C8B-B14F-4D97-AF65-F5344CB8AC3E}">
        <p14:creationId xmlns:p14="http://schemas.microsoft.com/office/powerpoint/2010/main" val="2119314100"/>
      </p:ext>
    </p:extLst>
  </p:cSld>
  <p:clrMapOvr>
    <a:masterClrMapping/>
  </p:clrMapOvr>
  <p:transition spd="slow">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641764"/>
            <a:ext cx="9144000" cy="2031325"/>
          </a:xfrm>
          <a:prstGeom prst="rect">
            <a:avLst/>
          </a:prstGeom>
          <a:noFill/>
        </p:spPr>
        <p:txBody>
          <a:bodyPr wrap="square" rtlCol="0">
            <a:spAutoFit/>
          </a:bodyPr>
          <a:lstStyle/>
          <a:p>
            <a:pPr lvl="0" algn="ctr">
              <a:spcBef>
                <a:spcPts val="1800"/>
              </a:spcBef>
            </a:pPr>
            <a:r>
              <a:rPr lang="en-US" sz="3200" b="1" dirty="0" smtClean="0"/>
              <a:t>Word for Word? </a:t>
            </a:r>
          </a:p>
          <a:p>
            <a:pPr lvl="0" algn="ctr">
              <a:spcBef>
                <a:spcPts val="1800"/>
              </a:spcBef>
            </a:pPr>
            <a:r>
              <a:rPr lang="en-US" sz="3200" b="1" dirty="0" smtClean="0"/>
              <a:t>or</a:t>
            </a:r>
          </a:p>
          <a:p>
            <a:pPr lvl="0" algn="ctr">
              <a:spcBef>
                <a:spcPts val="1800"/>
              </a:spcBef>
            </a:pPr>
            <a:r>
              <a:rPr lang="en-US" sz="3200" b="1" dirty="0" smtClean="0"/>
              <a:t>Thought for Thought?</a:t>
            </a:r>
            <a:endParaRPr lang="en-US" sz="3200" dirty="0"/>
          </a:p>
        </p:txBody>
      </p:sp>
    </p:spTree>
    <p:extLst>
      <p:ext uri="{BB962C8B-B14F-4D97-AF65-F5344CB8AC3E}">
        <p14:creationId xmlns:p14="http://schemas.microsoft.com/office/powerpoint/2010/main" val="433338588"/>
      </p:ext>
    </p:extLst>
  </p:cSld>
  <p:clrMapOvr>
    <a:masterClrMapping/>
  </p:clrMapOvr>
  <p:transition spd="slow">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641764"/>
            <a:ext cx="9144000" cy="2031325"/>
          </a:xfrm>
          <a:prstGeom prst="rect">
            <a:avLst/>
          </a:prstGeom>
          <a:noFill/>
        </p:spPr>
        <p:txBody>
          <a:bodyPr wrap="square" rtlCol="0">
            <a:spAutoFit/>
          </a:bodyPr>
          <a:lstStyle/>
          <a:p>
            <a:pPr lvl="0" algn="ctr">
              <a:spcBef>
                <a:spcPts val="1800"/>
              </a:spcBef>
            </a:pPr>
            <a:r>
              <a:rPr lang="en-US" sz="3200" b="1" dirty="0" smtClean="0"/>
              <a:t>What is more important, </a:t>
            </a:r>
          </a:p>
          <a:p>
            <a:pPr lvl="0" algn="ctr">
              <a:spcBef>
                <a:spcPts val="1800"/>
              </a:spcBef>
            </a:pPr>
            <a:r>
              <a:rPr lang="en-US" sz="3200" b="1" dirty="0" smtClean="0"/>
              <a:t>the specific words and grammar patterns </a:t>
            </a:r>
          </a:p>
          <a:p>
            <a:pPr lvl="0" algn="ctr">
              <a:spcBef>
                <a:spcPts val="1800"/>
              </a:spcBef>
            </a:pPr>
            <a:r>
              <a:rPr lang="en-US" sz="3200" b="1" dirty="0" smtClean="0"/>
              <a:t>or the meanings they express?</a:t>
            </a:r>
            <a:endParaRPr lang="en-US" sz="3200" dirty="0"/>
          </a:p>
        </p:txBody>
      </p:sp>
    </p:spTree>
    <p:extLst>
      <p:ext uri="{BB962C8B-B14F-4D97-AF65-F5344CB8AC3E}">
        <p14:creationId xmlns:p14="http://schemas.microsoft.com/office/powerpoint/2010/main" val="2056543835"/>
      </p:ext>
    </p:extLst>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5864" y="124692"/>
            <a:ext cx="8853054" cy="6432530"/>
          </a:xfrm>
          <a:prstGeom prst="rect">
            <a:avLst/>
          </a:prstGeom>
          <a:noFill/>
        </p:spPr>
        <p:txBody>
          <a:bodyPr wrap="square" rtlCol="0">
            <a:spAutoFit/>
          </a:bodyPr>
          <a:lstStyle/>
          <a:p>
            <a:pPr lvl="0">
              <a:spcBef>
                <a:spcPts val="1800"/>
              </a:spcBef>
            </a:pPr>
            <a:r>
              <a:rPr lang="el-GR" sz="3200" b="1" dirty="0" smtClean="0"/>
              <a:t>ἀδελφοί</a:t>
            </a:r>
            <a:r>
              <a:rPr lang="en-US" sz="3200" b="1" dirty="0" smtClean="0"/>
              <a:t> / </a:t>
            </a:r>
            <a:r>
              <a:rPr lang="en-US" sz="3200" b="1" dirty="0"/>
              <a:t>2 Peter </a:t>
            </a:r>
            <a:r>
              <a:rPr lang="en-US" sz="3200" b="1" dirty="0" smtClean="0"/>
              <a:t>1.10  </a:t>
            </a:r>
          </a:p>
          <a:p>
            <a:pPr lvl="0">
              <a:spcBef>
                <a:spcPts val="1800"/>
              </a:spcBef>
            </a:pPr>
            <a:r>
              <a:rPr lang="en-US" sz="3200" b="1" dirty="0" smtClean="0"/>
              <a:t>NASB</a:t>
            </a:r>
            <a:r>
              <a:rPr lang="en-US" sz="3200" b="1" dirty="0"/>
              <a:t>:  “Therefore, </a:t>
            </a:r>
            <a:r>
              <a:rPr lang="en-US" sz="3200" b="1" u="sng" dirty="0" smtClean="0">
                <a:solidFill>
                  <a:schemeClr val="accent2">
                    <a:lumMod val="50000"/>
                  </a:schemeClr>
                </a:solidFill>
              </a:rPr>
              <a:t>brethren</a:t>
            </a:r>
            <a:r>
              <a:rPr lang="en-US" sz="3200" b="1" dirty="0" smtClean="0">
                <a:solidFill>
                  <a:schemeClr val="accent2">
                    <a:lumMod val="50000"/>
                  </a:schemeClr>
                </a:solidFill>
              </a:rPr>
              <a:t>, </a:t>
            </a:r>
            <a:r>
              <a:rPr lang="en-US" sz="3200" b="1" dirty="0" smtClean="0"/>
              <a:t>be all the more diligent to make certain about His calling and choosing you…”  </a:t>
            </a:r>
          </a:p>
          <a:p>
            <a:pPr lvl="0">
              <a:spcBef>
                <a:spcPts val="1800"/>
              </a:spcBef>
            </a:pPr>
            <a:r>
              <a:rPr lang="en-US" sz="3200" b="1" dirty="0" smtClean="0"/>
              <a:t>NET</a:t>
            </a:r>
            <a:r>
              <a:rPr lang="en-US" sz="3200" b="1" dirty="0"/>
              <a:t>:  Therefore, </a:t>
            </a:r>
            <a:r>
              <a:rPr lang="en-US" sz="3200" b="1" u="sng" dirty="0">
                <a:solidFill>
                  <a:schemeClr val="accent2">
                    <a:lumMod val="50000"/>
                  </a:schemeClr>
                </a:solidFill>
              </a:rPr>
              <a:t>brothers and sisters</a:t>
            </a:r>
            <a:r>
              <a:rPr lang="en-US" sz="3200" b="1" dirty="0"/>
              <a:t>…  </a:t>
            </a:r>
            <a:endParaRPr lang="en-US" sz="3200" b="1" dirty="0" smtClean="0"/>
          </a:p>
          <a:p>
            <a:pPr lvl="0">
              <a:spcBef>
                <a:spcPts val="1800"/>
              </a:spcBef>
            </a:pPr>
            <a:r>
              <a:rPr lang="el-GR" sz="3200" b="1" dirty="0" smtClean="0"/>
              <a:t>ἀδελφός </a:t>
            </a:r>
            <a:r>
              <a:rPr lang="en-US" sz="3200" b="1" dirty="0"/>
              <a:t>means “brother,” but the plural </a:t>
            </a:r>
            <a:r>
              <a:rPr lang="el-GR" sz="3200" b="1" dirty="0"/>
              <a:t>ἀδελφοί</a:t>
            </a:r>
            <a:r>
              <a:rPr lang="en-US" sz="3200" b="1" dirty="0"/>
              <a:t> can mean “brothers,” “brothers and sisters,” or even “associates” or “fellow members.”  </a:t>
            </a:r>
            <a:endParaRPr lang="en-US" sz="3200" b="1" dirty="0" smtClean="0"/>
          </a:p>
          <a:p>
            <a:pPr lvl="0">
              <a:spcBef>
                <a:spcPts val="1800"/>
              </a:spcBef>
            </a:pPr>
            <a:r>
              <a:rPr lang="en-US" sz="3200" b="1" dirty="0" smtClean="0"/>
              <a:t>Context </a:t>
            </a:r>
            <a:r>
              <a:rPr lang="en-US" sz="3200" b="1" dirty="0"/>
              <a:t>has to dictate whether the original meant to include women.  Peter appears to be writing to all believers, </a:t>
            </a:r>
            <a:r>
              <a:rPr lang="en-US" sz="3200" b="1" dirty="0" smtClean="0"/>
              <a:t>including women.</a:t>
            </a:r>
            <a:endParaRPr lang="en-US" sz="3200" b="1" dirty="0"/>
          </a:p>
        </p:txBody>
      </p:sp>
    </p:spTree>
    <p:extLst>
      <p:ext uri="{BB962C8B-B14F-4D97-AF65-F5344CB8AC3E}">
        <p14:creationId xmlns:p14="http://schemas.microsoft.com/office/powerpoint/2010/main" val="2377005520"/>
      </p:ext>
    </p:extLst>
  </p:cSld>
  <p:clrMapOvr>
    <a:masterClrMapping/>
  </p:clrMapOvr>
  <p:transition spd="slow">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641764"/>
            <a:ext cx="9144000" cy="3477875"/>
          </a:xfrm>
          <a:prstGeom prst="rect">
            <a:avLst/>
          </a:prstGeom>
          <a:noFill/>
        </p:spPr>
        <p:txBody>
          <a:bodyPr wrap="square" rtlCol="0">
            <a:spAutoFit/>
          </a:bodyPr>
          <a:lstStyle/>
          <a:p>
            <a:pPr lvl="0" algn="ctr">
              <a:spcBef>
                <a:spcPts val="1800"/>
              </a:spcBef>
            </a:pPr>
            <a:r>
              <a:rPr lang="en-US" sz="3200" b="1" dirty="0" smtClean="0"/>
              <a:t>What is more important, </a:t>
            </a:r>
          </a:p>
          <a:p>
            <a:pPr lvl="0" algn="ctr">
              <a:spcBef>
                <a:spcPts val="1800"/>
              </a:spcBef>
            </a:pPr>
            <a:r>
              <a:rPr lang="en-US" sz="3200" b="1" dirty="0" smtClean="0"/>
              <a:t>the specific words and grammar patterns </a:t>
            </a:r>
          </a:p>
          <a:p>
            <a:pPr lvl="0" algn="ctr">
              <a:spcBef>
                <a:spcPts val="1800"/>
              </a:spcBef>
            </a:pPr>
            <a:r>
              <a:rPr lang="en-US" sz="3200" b="1" dirty="0" smtClean="0"/>
              <a:t>or the meanings they express?</a:t>
            </a:r>
          </a:p>
          <a:p>
            <a:pPr lvl="0" algn="ctr">
              <a:spcBef>
                <a:spcPts val="1800"/>
              </a:spcBef>
            </a:pPr>
            <a:endParaRPr lang="en-US" sz="3200" b="1" dirty="0"/>
          </a:p>
          <a:p>
            <a:pPr lvl="0" algn="ctr">
              <a:spcBef>
                <a:spcPts val="1800"/>
              </a:spcBef>
            </a:pPr>
            <a:r>
              <a:rPr lang="en-US" sz="3200" b="1" dirty="0" smtClean="0"/>
              <a:t>If both, how do we strike a balance?</a:t>
            </a:r>
            <a:endParaRPr lang="en-US" sz="3200" dirty="0"/>
          </a:p>
        </p:txBody>
      </p:sp>
    </p:spTree>
    <p:extLst>
      <p:ext uri="{BB962C8B-B14F-4D97-AF65-F5344CB8AC3E}">
        <p14:creationId xmlns:p14="http://schemas.microsoft.com/office/powerpoint/2010/main" val="2501570612"/>
      </p:ext>
    </p:extLst>
  </p:cSld>
  <p:clrMapOvr>
    <a:masterClrMapping/>
  </p:clrMapOvr>
  <p:transition spd="slow">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28789"/>
            <a:ext cx="9144000" cy="3970318"/>
          </a:xfrm>
          <a:prstGeom prst="rect">
            <a:avLst/>
          </a:prstGeom>
          <a:noFill/>
        </p:spPr>
        <p:txBody>
          <a:bodyPr wrap="square" rtlCol="0">
            <a:spAutoFit/>
          </a:bodyPr>
          <a:lstStyle/>
          <a:p>
            <a:pPr lvl="0">
              <a:spcBef>
                <a:spcPts val="1800"/>
              </a:spcBef>
            </a:pPr>
            <a:r>
              <a:rPr lang="en-US" sz="3200" b="1" dirty="0" smtClean="0">
                <a:solidFill>
                  <a:srgbClr val="FF0000"/>
                </a:solidFill>
              </a:rPr>
              <a:t>Paraphrase</a:t>
            </a:r>
          </a:p>
          <a:p>
            <a:pPr marL="457200" lvl="0" indent="-457200">
              <a:spcBef>
                <a:spcPts val="1800"/>
              </a:spcBef>
              <a:buFont typeface="Wingdings" panose="05000000000000000000" pitchFamily="2" charset="2"/>
              <a:buChar char="§"/>
            </a:pPr>
            <a:r>
              <a:rPr lang="en-US" sz="3200" b="1" dirty="0" smtClean="0"/>
              <a:t>Try to convey the idea of a passage without worrying about individual words or phrases.</a:t>
            </a:r>
          </a:p>
          <a:p>
            <a:pPr marL="457200" lvl="0" indent="-457200">
              <a:spcBef>
                <a:spcPts val="1800"/>
              </a:spcBef>
              <a:buFont typeface="Wingdings" panose="05000000000000000000" pitchFamily="2" charset="2"/>
              <a:buChar char="§"/>
            </a:pPr>
            <a:r>
              <a:rPr lang="en-US" sz="3200" b="1" dirty="0" smtClean="0"/>
              <a:t>Example:  The Message; Phillips</a:t>
            </a:r>
          </a:p>
          <a:p>
            <a:pPr lvl="0">
              <a:spcBef>
                <a:spcPts val="1800"/>
              </a:spcBef>
            </a:pPr>
            <a:endParaRPr lang="en-US" sz="3200" b="1" dirty="0"/>
          </a:p>
          <a:p>
            <a:pPr lvl="0">
              <a:spcBef>
                <a:spcPts val="1800"/>
              </a:spcBef>
            </a:pPr>
            <a:r>
              <a:rPr lang="en-US" sz="3200" b="1" dirty="0" smtClean="0"/>
              <a:t>What are the pros and cons of such an approach?</a:t>
            </a:r>
            <a:endParaRPr lang="en-US" sz="3200" dirty="0"/>
          </a:p>
        </p:txBody>
      </p:sp>
    </p:spTree>
    <p:extLst>
      <p:ext uri="{BB962C8B-B14F-4D97-AF65-F5344CB8AC3E}">
        <p14:creationId xmlns:p14="http://schemas.microsoft.com/office/powerpoint/2010/main" val="3432310642"/>
      </p:ext>
    </p:extLst>
  </p:cSld>
  <p:clrMapOvr>
    <a:masterClrMapping/>
  </p:clrMapOvr>
  <p:transition spd="slow">
    <p:wipe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5709255"/>
          </a:xfrm>
          <a:prstGeom prst="rect">
            <a:avLst/>
          </a:prstGeom>
          <a:noFill/>
        </p:spPr>
        <p:txBody>
          <a:bodyPr wrap="square" rtlCol="0">
            <a:spAutoFit/>
          </a:bodyPr>
          <a:lstStyle/>
          <a:p>
            <a:pPr lvl="0">
              <a:spcBef>
                <a:spcPts val="1800"/>
              </a:spcBef>
            </a:pPr>
            <a:r>
              <a:rPr lang="en-US" sz="3200" b="1" dirty="0" smtClean="0">
                <a:solidFill>
                  <a:srgbClr val="FF0000"/>
                </a:solidFill>
              </a:rPr>
              <a:t>Paraphrase </a:t>
            </a:r>
            <a:r>
              <a:rPr lang="en-US" sz="3200" b="1" dirty="0" smtClean="0"/>
              <a:t>Positive:  </a:t>
            </a:r>
          </a:p>
          <a:p>
            <a:pPr lvl="0">
              <a:spcBef>
                <a:spcPts val="1800"/>
              </a:spcBef>
            </a:pPr>
            <a:r>
              <a:rPr lang="en-US" sz="3200" b="1" dirty="0" smtClean="0"/>
              <a:t>Easy to understand.  </a:t>
            </a:r>
            <a:r>
              <a:rPr lang="en-US" sz="3200" b="1" dirty="0"/>
              <a:t> </a:t>
            </a:r>
            <a:endParaRPr lang="en-US" sz="3200" b="1" dirty="0" smtClean="0"/>
          </a:p>
          <a:p>
            <a:pPr lvl="0">
              <a:spcBef>
                <a:spcPts val="1800"/>
              </a:spcBef>
            </a:pPr>
            <a:r>
              <a:rPr lang="en-US" sz="3200" b="1" dirty="0" smtClean="0"/>
              <a:t>Example:  Philippians 1.9-11</a:t>
            </a:r>
          </a:p>
          <a:p>
            <a:pPr lvl="0">
              <a:spcBef>
                <a:spcPts val="1800"/>
              </a:spcBef>
            </a:pPr>
            <a:r>
              <a:rPr lang="en-US" sz="3200" b="1" dirty="0" smtClean="0">
                <a:solidFill>
                  <a:schemeClr val="accent2">
                    <a:lumMod val="50000"/>
                  </a:schemeClr>
                </a:solidFill>
              </a:rPr>
              <a:t>NASB</a:t>
            </a:r>
            <a:r>
              <a:rPr lang="en-US" sz="3200" b="1" dirty="0" smtClean="0"/>
              <a:t>:  </a:t>
            </a:r>
            <a:r>
              <a:rPr lang="en-US" sz="3200" b="1" dirty="0"/>
              <a:t>And this I pray, that your love may abound still more and more in real knowledge and all discernment, </a:t>
            </a:r>
            <a:r>
              <a:rPr lang="en-US" sz="3200" b="1" dirty="0" smtClean="0"/>
              <a:t>so </a:t>
            </a:r>
            <a:r>
              <a:rPr lang="en-US" sz="3200" b="1" dirty="0"/>
              <a:t>that you may approve the things that are excellent, in order to be sincere and blameless until the day of Christ; </a:t>
            </a:r>
            <a:r>
              <a:rPr lang="en-US" sz="3200" b="1" dirty="0" smtClean="0"/>
              <a:t>having </a:t>
            </a:r>
            <a:r>
              <a:rPr lang="en-US" sz="3200" b="1" dirty="0"/>
              <a:t>been filled with the fruit of righteousness which comes through Jesus Christ, to the glory and praise of God. </a:t>
            </a:r>
            <a:endParaRPr lang="en-US" sz="3200" b="1" dirty="0" smtClean="0"/>
          </a:p>
        </p:txBody>
      </p:sp>
    </p:spTree>
    <p:extLst>
      <p:ext uri="{BB962C8B-B14F-4D97-AF65-F5344CB8AC3E}">
        <p14:creationId xmlns:p14="http://schemas.microsoft.com/office/powerpoint/2010/main" val="3244596849"/>
      </p:ext>
    </p:extLst>
  </p:cSld>
  <p:clrMapOvr>
    <a:masterClrMapping/>
  </p:clrMapOvr>
  <p:transition spd="slow">
    <p:wipe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694140"/>
          </a:xfrm>
          <a:prstGeom prst="rect">
            <a:avLst/>
          </a:prstGeom>
          <a:noFill/>
        </p:spPr>
        <p:txBody>
          <a:bodyPr wrap="square" rtlCol="0">
            <a:spAutoFit/>
          </a:bodyPr>
          <a:lstStyle/>
          <a:p>
            <a:pPr lvl="0">
              <a:spcBef>
                <a:spcPts val="1800"/>
              </a:spcBef>
            </a:pPr>
            <a:r>
              <a:rPr lang="en-US" sz="3200" b="1" dirty="0" smtClean="0">
                <a:solidFill>
                  <a:srgbClr val="FF0000"/>
                </a:solidFill>
              </a:rPr>
              <a:t>Paraphrase </a:t>
            </a:r>
            <a:r>
              <a:rPr lang="en-US" sz="3200" b="1" dirty="0" smtClean="0"/>
              <a:t>Positive:  </a:t>
            </a:r>
          </a:p>
          <a:p>
            <a:pPr lvl="0">
              <a:spcBef>
                <a:spcPts val="1800"/>
              </a:spcBef>
            </a:pPr>
            <a:r>
              <a:rPr lang="en-US" sz="3200" b="1" dirty="0" smtClean="0"/>
              <a:t>Easy to understand.  </a:t>
            </a:r>
            <a:r>
              <a:rPr lang="en-US" sz="3200" b="1" dirty="0"/>
              <a:t> </a:t>
            </a:r>
            <a:endParaRPr lang="en-US" sz="3200" b="1" dirty="0" smtClean="0"/>
          </a:p>
          <a:p>
            <a:pPr lvl="0">
              <a:spcBef>
                <a:spcPts val="1800"/>
              </a:spcBef>
            </a:pPr>
            <a:r>
              <a:rPr lang="en-US" sz="3200" b="1" dirty="0" smtClean="0"/>
              <a:t>Example:  Philippians 1.9-11</a:t>
            </a:r>
          </a:p>
          <a:p>
            <a:pPr lvl="0">
              <a:spcBef>
                <a:spcPts val="1800"/>
              </a:spcBef>
            </a:pPr>
            <a:r>
              <a:rPr lang="en-US" sz="3200" b="1" dirty="0">
                <a:solidFill>
                  <a:schemeClr val="accent2">
                    <a:lumMod val="50000"/>
                  </a:schemeClr>
                </a:solidFill>
              </a:rPr>
              <a:t>Message</a:t>
            </a:r>
            <a:r>
              <a:rPr lang="en-US" sz="3200" b="1" dirty="0"/>
              <a:t>:  So this is my prayer: that your love will flourish and that you will not only love much but well. Learn to love appropriately. You need to use your head and test your feelings so that your love is sincere and intelligent, not sentimental gush. Live a lover’s life, circumspect and exemplary, a life Jesus will be proud of: bountiful in fruits from the soul, making Jesus Christ attractive to all, getting everyone involved in the glory and praise of God</a:t>
            </a:r>
            <a:r>
              <a:rPr lang="en-US" sz="3200" b="1" dirty="0" smtClean="0"/>
              <a:t>.</a:t>
            </a:r>
            <a:endParaRPr lang="en-US" sz="3200" b="1" dirty="0"/>
          </a:p>
        </p:txBody>
      </p:sp>
    </p:spTree>
    <p:extLst>
      <p:ext uri="{BB962C8B-B14F-4D97-AF65-F5344CB8AC3E}">
        <p14:creationId xmlns:p14="http://schemas.microsoft.com/office/powerpoint/2010/main" val="3426535074"/>
      </p:ext>
    </p:extLst>
  </p:cSld>
  <p:clrMapOvr>
    <a:masterClrMapping/>
  </p:clrMapOvr>
  <p:transition spd="slow">
    <p:wipe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894195"/>
          </a:xfrm>
          <a:prstGeom prst="rect">
            <a:avLst/>
          </a:prstGeom>
          <a:noFill/>
        </p:spPr>
        <p:txBody>
          <a:bodyPr wrap="square" rtlCol="0">
            <a:spAutoFit/>
          </a:bodyPr>
          <a:lstStyle/>
          <a:p>
            <a:pPr lvl="0">
              <a:spcBef>
                <a:spcPts val="1800"/>
              </a:spcBef>
            </a:pPr>
            <a:r>
              <a:rPr lang="en-US" sz="3200" b="1" dirty="0" smtClean="0">
                <a:solidFill>
                  <a:srgbClr val="FF0000"/>
                </a:solidFill>
              </a:rPr>
              <a:t>Paraphrase </a:t>
            </a:r>
            <a:r>
              <a:rPr lang="en-US" sz="3200" b="1" dirty="0" smtClean="0"/>
              <a:t>Negatives  </a:t>
            </a:r>
          </a:p>
          <a:p>
            <a:pPr marL="457200" lvl="0" indent="-457200">
              <a:spcBef>
                <a:spcPts val="1800"/>
              </a:spcBef>
              <a:buFont typeface="Wingdings" panose="05000000000000000000" pitchFamily="2" charset="2"/>
              <a:buChar char="§"/>
            </a:pPr>
            <a:r>
              <a:rPr lang="en-US" sz="3200" b="1" dirty="0" smtClean="0"/>
              <a:t>Not trying to convey the very words of God.</a:t>
            </a:r>
          </a:p>
          <a:p>
            <a:pPr marL="457200" lvl="0" indent="-457200">
              <a:spcBef>
                <a:spcPts val="1800"/>
              </a:spcBef>
              <a:buFont typeface="Wingdings" panose="05000000000000000000" pitchFamily="2" charset="2"/>
              <a:buChar char="§"/>
            </a:pPr>
            <a:r>
              <a:rPr lang="en-US" sz="3200" b="1" u="sng" dirty="0" smtClean="0"/>
              <a:t>Very</a:t>
            </a:r>
            <a:r>
              <a:rPr lang="en-US" sz="3200" b="1" dirty="0" smtClean="0"/>
              <a:t> interpretive, and often the view of a </a:t>
            </a:r>
            <a:r>
              <a:rPr lang="en-US" sz="3200" b="1" u="sng" dirty="0" smtClean="0"/>
              <a:t>few</a:t>
            </a:r>
            <a:r>
              <a:rPr lang="en-US" sz="3200" b="1" dirty="0" smtClean="0"/>
              <a:t> scholars.</a:t>
            </a:r>
          </a:p>
          <a:p>
            <a:pPr marL="457200" lvl="0" indent="-457200">
              <a:spcBef>
                <a:spcPts val="1800"/>
              </a:spcBef>
              <a:buFont typeface="Wingdings" panose="05000000000000000000" pitchFamily="2" charset="2"/>
              <a:buChar char="§"/>
            </a:pPr>
            <a:r>
              <a:rPr lang="en-US" sz="3200" b="1" dirty="0" smtClean="0"/>
              <a:t>Weak for study purposes; maybe even inaccurate.</a:t>
            </a:r>
          </a:p>
          <a:p>
            <a:pPr marL="457200" lvl="0" indent="-457200">
              <a:spcBef>
                <a:spcPts val="1800"/>
              </a:spcBef>
              <a:buFont typeface="Wingdings" panose="05000000000000000000" pitchFamily="2" charset="2"/>
              <a:buChar char="§"/>
            </a:pPr>
            <a:r>
              <a:rPr lang="en-US" sz="3200" b="1" dirty="0" smtClean="0"/>
              <a:t>Example:  John 1.1  </a:t>
            </a:r>
          </a:p>
          <a:p>
            <a:pPr>
              <a:spcBef>
                <a:spcPts val="1800"/>
              </a:spcBef>
            </a:pPr>
            <a:r>
              <a:rPr lang="en-US" sz="3200" b="1" dirty="0">
                <a:solidFill>
                  <a:schemeClr val="accent2">
                    <a:lumMod val="50000"/>
                  </a:schemeClr>
                </a:solidFill>
              </a:rPr>
              <a:t>NET</a:t>
            </a:r>
            <a:r>
              <a:rPr lang="en-US" sz="3200" b="1" dirty="0"/>
              <a:t>:  In the beginning was the Word, and the Word was with God, and the Word was fully God.</a:t>
            </a:r>
            <a:endParaRPr lang="en-US" sz="3200" dirty="0"/>
          </a:p>
          <a:p>
            <a:pPr lvl="0">
              <a:spcBef>
                <a:spcPts val="1800"/>
              </a:spcBef>
            </a:pPr>
            <a:r>
              <a:rPr lang="en-US" sz="3200" b="1" dirty="0" smtClean="0">
                <a:solidFill>
                  <a:schemeClr val="accent2">
                    <a:lumMod val="50000"/>
                  </a:schemeClr>
                </a:solidFill>
              </a:rPr>
              <a:t>Message</a:t>
            </a:r>
            <a:r>
              <a:rPr lang="en-US" sz="3200" b="1" dirty="0" smtClean="0"/>
              <a:t>:  The </a:t>
            </a:r>
            <a:r>
              <a:rPr lang="en-US" sz="3200" b="1" dirty="0"/>
              <a:t>Word was </a:t>
            </a:r>
            <a:r>
              <a:rPr lang="en-US" sz="3200" b="1" dirty="0" smtClean="0"/>
              <a:t>first, the </a:t>
            </a:r>
            <a:r>
              <a:rPr lang="en-US" sz="3200" b="1" dirty="0"/>
              <a:t>Word present to </a:t>
            </a:r>
            <a:r>
              <a:rPr lang="en-US" sz="3200" b="1" dirty="0" smtClean="0"/>
              <a:t>God, God </a:t>
            </a:r>
            <a:r>
              <a:rPr lang="en-US" sz="3200" b="1" dirty="0"/>
              <a:t>present to the Word</a:t>
            </a:r>
            <a:r>
              <a:rPr lang="en-US" sz="3200" b="1" dirty="0" smtClean="0"/>
              <a:t>.  The </a:t>
            </a:r>
            <a:r>
              <a:rPr lang="en-US" sz="3200" b="1" dirty="0"/>
              <a:t>Word was </a:t>
            </a:r>
            <a:r>
              <a:rPr lang="en-US" sz="3200" b="1" dirty="0" smtClean="0"/>
              <a:t>God, in </a:t>
            </a:r>
            <a:r>
              <a:rPr lang="en-US" sz="3200" b="1" dirty="0"/>
              <a:t>readiness for God from day one</a:t>
            </a:r>
            <a:r>
              <a:rPr lang="en-US" sz="3200" b="1" dirty="0" smtClean="0"/>
              <a:t>.</a:t>
            </a:r>
          </a:p>
        </p:txBody>
      </p:sp>
    </p:spTree>
    <p:extLst>
      <p:ext uri="{BB962C8B-B14F-4D97-AF65-F5344CB8AC3E}">
        <p14:creationId xmlns:p14="http://schemas.microsoft.com/office/powerpoint/2010/main" val="529939499"/>
      </p:ext>
    </p:extLst>
  </p:cSld>
  <p:clrMapOvr>
    <a:masterClrMapping/>
  </p:clrMapOvr>
  <p:transition spd="slow">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201698"/>
          </a:xfrm>
          <a:prstGeom prst="rect">
            <a:avLst/>
          </a:prstGeom>
          <a:noFill/>
        </p:spPr>
        <p:txBody>
          <a:bodyPr wrap="square" rtlCol="0">
            <a:spAutoFit/>
          </a:bodyPr>
          <a:lstStyle/>
          <a:p>
            <a:pPr lvl="0">
              <a:spcBef>
                <a:spcPts val="1800"/>
              </a:spcBef>
            </a:pPr>
            <a:r>
              <a:rPr lang="en-US" sz="3200" b="1" dirty="0" smtClean="0">
                <a:solidFill>
                  <a:srgbClr val="FF0000"/>
                </a:solidFill>
              </a:rPr>
              <a:t>Formal Equivalence:  Word for Word</a:t>
            </a:r>
          </a:p>
          <a:p>
            <a:pPr marL="457200" lvl="0" indent="-457200">
              <a:spcBef>
                <a:spcPts val="1800"/>
              </a:spcBef>
              <a:buFont typeface="Wingdings" panose="05000000000000000000" pitchFamily="2" charset="2"/>
              <a:buChar char="§"/>
            </a:pPr>
            <a:r>
              <a:rPr lang="en-US" sz="3200" b="1" dirty="0" smtClean="0"/>
              <a:t>Translate each word carefully; stick as closely as possible to word order and grammar of original.</a:t>
            </a:r>
          </a:p>
          <a:p>
            <a:pPr marL="457200" indent="-457200">
              <a:spcBef>
                <a:spcPts val="1800"/>
              </a:spcBef>
              <a:buFont typeface="Wingdings" panose="05000000000000000000" pitchFamily="2" charset="2"/>
              <a:buChar char="§"/>
            </a:pPr>
            <a:r>
              <a:rPr lang="en-US" sz="3200" b="1" dirty="0"/>
              <a:t>Examples:  NASB, NKJV, </a:t>
            </a:r>
            <a:r>
              <a:rPr lang="en-US" sz="3200" b="1" dirty="0" smtClean="0"/>
              <a:t>NRSV, most of ESV</a:t>
            </a:r>
            <a:endParaRPr lang="en-US" sz="3200" b="1" dirty="0"/>
          </a:p>
          <a:p>
            <a:pPr marL="457200" lvl="0" indent="-457200">
              <a:spcBef>
                <a:spcPts val="1800"/>
              </a:spcBef>
              <a:buFont typeface="Wingdings" panose="05000000000000000000" pitchFamily="2" charset="2"/>
              <a:buChar char="§"/>
            </a:pPr>
            <a:r>
              <a:rPr lang="en-US" sz="3200" b="1" dirty="0" smtClean="0"/>
              <a:t>Note:  It’s impossible to stick completely to the original word order and grammar, because it would make no sense in English.  We have standardized Subject-Verb-Direct Object-Indirect Object format, but they moved words for emphasis, not to signal who was the subject and who was the object.</a:t>
            </a:r>
            <a:endParaRPr lang="en-US" sz="3200" b="1" dirty="0"/>
          </a:p>
        </p:txBody>
      </p:sp>
    </p:spTree>
    <p:extLst>
      <p:ext uri="{BB962C8B-B14F-4D97-AF65-F5344CB8AC3E}">
        <p14:creationId xmlns:p14="http://schemas.microsoft.com/office/powerpoint/2010/main" val="2702026360"/>
      </p:ext>
    </p:extLst>
  </p:cSld>
  <p:clrMapOvr>
    <a:masterClrMapping/>
  </p:clrMapOvr>
  <p:transition spd="slow">
    <p:wipe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7186583"/>
          </a:xfrm>
          <a:prstGeom prst="rect">
            <a:avLst/>
          </a:prstGeom>
          <a:noFill/>
        </p:spPr>
        <p:txBody>
          <a:bodyPr wrap="square" rtlCol="0">
            <a:spAutoFit/>
          </a:bodyPr>
          <a:lstStyle/>
          <a:p>
            <a:pPr lvl="0">
              <a:spcBef>
                <a:spcPts val="1800"/>
              </a:spcBef>
            </a:pPr>
            <a:r>
              <a:rPr lang="en-US" sz="3200" b="1" dirty="0" smtClean="0">
                <a:solidFill>
                  <a:srgbClr val="FF0000"/>
                </a:solidFill>
              </a:rPr>
              <a:t>Formal Equivalence:  Word for Word</a:t>
            </a:r>
          </a:p>
          <a:p>
            <a:pPr marL="457200" lvl="0" indent="-457200">
              <a:spcBef>
                <a:spcPts val="1200"/>
              </a:spcBef>
              <a:buFont typeface="Wingdings" panose="05000000000000000000" pitchFamily="2" charset="2"/>
              <a:buChar char="§"/>
            </a:pPr>
            <a:r>
              <a:rPr lang="en-US" sz="3200" b="1" dirty="0" smtClean="0"/>
              <a:t>It’s also impossible to translate each original language word with only one English word every time.  They used words differently than we do, so there always is some interpretive work in a translation, even in formal equivalence.</a:t>
            </a:r>
          </a:p>
          <a:p>
            <a:pPr marL="457200" lvl="0" indent="-457200">
              <a:spcBef>
                <a:spcPts val="1200"/>
              </a:spcBef>
              <a:buFont typeface="Wingdings" panose="05000000000000000000" pitchFamily="2" charset="2"/>
              <a:buChar char="§"/>
            </a:pPr>
            <a:r>
              <a:rPr lang="en-US" sz="3200" b="1" dirty="0" smtClean="0"/>
              <a:t>For example, </a:t>
            </a:r>
            <a:r>
              <a:rPr lang="el-GR" sz="3200" b="1" dirty="0" smtClean="0"/>
              <a:t>παρά </a:t>
            </a:r>
            <a:r>
              <a:rPr lang="en-US" sz="3200" b="1" dirty="0" smtClean="0"/>
              <a:t>can mean many different things - from, near, with, beside, in the presence of, alongside of, in comparison to, beyond, in the judgment of - all depending on the context.</a:t>
            </a:r>
          </a:p>
          <a:p>
            <a:pPr marL="457200" lvl="0" indent="-457200">
              <a:spcBef>
                <a:spcPts val="1200"/>
              </a:spcBef>
              <a:buFont typeface="Wingdings" panose="05000000000000000000" pitchFamily="2" charset="2"/>
              <a:buChar char="§"/>
            </a:pPr>
            <a:r>
              <a:rPr lang="en-US" sz="3200" b="1" dirty="0" smtClean="0"/>
              <a:t>KJV uses more than 20 English words for one original language word; and one English word for dozens of distinct original language words.</a:t>
            </a:r>
          </a:p>
        </p:txBody>
      </p:sp>
    </p:spTree>
    <p:extLst>
      <p:ext uri="{BB962C8B-B14F-4D97-AF65-F5344CB8AC3E}">
        <p14:creationId xmlns:p14="http://schemas.microsoft.com/office/powerpoint/2010/main" val="3584001112"/>
      </p:ext>
    </p:extLst>
  </p:cSld>
  <p:clrMapOvr>
    <a:masterClrMapping/>
  </p:clrMapOvr>
  <p:transition spd="slow">
    <p:wipe di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4693593"/>
          </a:xfrm>
          <a:prstGeom prst="rect">
            <a:avLst/>
          </a:prstGeom>
          <a:noFill/>
        </p:spPr>
        <p:txBody>
          <a:bodyPr wrap="square" rtlCol="0">
            <a:spAutoFit/>
          </a:bodyPr>
          <a:lstStyle/>
          <a:p>
            <a:pPr lvl="0">
              <a:spcBef>
                <a:spcPts val="1800"/>
              </a:spcBef>
            </a:pPr>
            <a:r>
              <a:rPr lang="en-US" sz="3200" b="1" dirty="0" smtClean="0">
                <a:solidFill>
                  <a:srgbClr val="FF0000"/>
                </a:solidFill>
              </a:rPr>
              <a:t>Formal Equivalence:  Word for Word</a:t>
            </a:r>
          </a:p>
          <a:p>
            <a:pPr marL="457200" lvl="0" indent="-457200">
              <a:spcBef>
                <a:spcPts val="1800"/>
              </a:spcBef>
              <a:buFont typeface="Wingdings" panose="05000000000000000000" pitchFamily="2" charset="2"/>
              <a:buChar char="§"/>
            </a:pPr>
            <a:r>
              <a:rPr lang="en-US" sz="3200" b="1" dirty="0" smtClean="0"/>
              <a:t>Translate each word carefully; stick as closely as possible to word order and grammar of original.</a:t>
            </a:r>
          </a:p>
          <a:p>
            <a:pPr marL="457200" indent="-457200">
              <a:spcBef>
                <a:spcPts val="1800"/>
              </a:spcBef>
              <a:buFont typeface="Wingdings" panose="05000000000000000000" pitchFamily="2" charset="2"/>
              <a:buChar char="§"/>
            </a:pPr>
            <a:r>
              <a:rPr lang="en-US" sz="3200" b="1" dirty="0"/>
              <a:t>Examples:  NASB, NKJV, </a:t>
            </a:r>
            <a:r>
              <a:rPr lang="en-US" sz="3200" b="1" dirty="0" smtClean="0"/>
              <a:t>NRSV, most of ESV</a:t>
            </a:r>
            <a:endParaRPr lang="en-US" sz="3200" b="1" dirty="0"/>
          </a:p>
          <a:p>
            <a:pPr>
              <a:spcBef>
                <a:spcPts val="1800"/>
              </a:spcBef>
            </a:pPr>
            <a:endParaRPr lang="en-US" sz="3200" b="1" dirty="0" smtClean="0"/>
          </a:p>
          <a:p>
            <a:pPr>
              <a:spcBef>
                <a:spcPts val="1800"/>
              </a:spcBef>
            </a:pPr>
            <a:r>
              <a:rPr lang="en-US" sz="3200" b="1" dirty="0" smtClean="0"/>
              <a:t>What </a:t>
            </a:r>
            <a:r>
              <a:rPr lang="en-US" sz="3200" b="1" dirty="0"/>
              <a:t>are the pros and cons of such an approach?</a:t>
            </a:r>
            <a:endParaRPr lang="en-US" sz="3200" dirty="0"/>
          </a:p>
          <a:p>
            <a:pPr lvl="0">
              <a:spcBef>
                <a:spcPts val="1800"/>
              </a:spcBef>
            </a:pPr>
            <a:endParaRPr lang="en-US" sz="3200" b="1" dirty="0"/>
          </a:p>
        </p:txBody>
      </p:sp>
    </p:spTree>
    <p:extLst>
      <p:ext uri="{BB962C8B-B14F-4D97-AF65-F5344CB8AC3E}">
        <p14:creationId xmlns:p14="http://schemas.microsoft.com/office/powerpoint/2010/main" val="1247968159"/>
      </p:ext>
    </p:extLst>
  </p:cSld>
  <p:clrMapOvr>
    <a:masterClrMapping/>
  </p:clrMapOvr>
  <p:transition spd="slow">
    <p:wipe di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663363"/>
          </a:xfrm>
          <a:prstGeom prst="rect">
            <a:avLst/>
          </a:prstGeom>
          <a:noFill/>
        </p:spPr>
        <p:txBody>
          <a:bodyPr wrap="square" rtlCol="0">
            <a:spAutoFit/>
          </a:bodyPr>
          <a:lstStyle/>
          <a:p>
            <a:pPr lvl="0">
              <a:spcBef>
                <a:spcPts val="1800"/>
              </a:spcBef>
            </a:pPr>
            <a:r>
              <a:rPr lang="en-US" sz="3200" b="1" dirty="0" smtClean="0">
                <a:solidFill>
                  <a:srgbClr val="FF0000"/>
                </a:solidFill>
              </a:rPr>
              <a:t>Formal Equivalence:  Word for Word</a:t>
            </a:r>
          </a:p>
          <a:p>
            <a:pPr lvl="0">
              <a:spcBef>
                <a:spcPts val="1800"/>
              </a:spcBef>
            </a:pPr>
            <a:r>
              <a:rPr lang="en-US" sz="3200" b="1" dirty="0" smtClean="0"/>
              <a:t>Positive:  Sometimes they convey emphasis lost in other translations.</a:t>
            </a:r>
          </a:p>
          <a:p>
            <a:pPr lvl="0">
              <a:spcBef>
                <a:spcPts val="1800"/>
              </a:spcBef>
            </a:pPr>
            <a:r>
              <a:rPr lang="en-US" sz="3200" b="1" dirty="0" smtClean="0"/>
              <a:t>Example: Ephesians 2.8</a:t>
            </a:r>
          </a:p>
          <a:p>
            <a:pPr lvl="0">
              <a:spcBef>
                <a:spcPts val="1800"/>
              </a:spcBef>
            </a:pPr>
            <a:r>
              <a:rPr lang="en-US" sz="3200" b="1" dirty="0">
                <a:solidFill>
                  <a:schemeClr val="accent2">
                    <a:lumMod val="50000"/>
                  </a:schemeClr>
                </a:solidFill>
              </a:rPr>
              <a:t>NASB</a:t>
            </a:r>
            <a:r>
              <a:rPr lang="en-US" sz="3200" b="1" dirty="0"/>
              <a:t>:  For by grace you have been saved through faith; and that not of yourselves, it is the gift of God.”  </a:t>
            </a:r>
            <a:endParaRPr lang="en-US" sz="3200" b="1" dirty="0" smtClean="0"/>
          </a:p>
          <a:p>
            <a:pPr lvl="0">
              <a:spcBef>
                <a:spcPts val="1800"/>
              </a:spcBef>
            </a:pPr>
            <a:r>
              <a:rPr lang="en-US" sz="3200" b="1" dirty="0" smtClean="0">
                <a:solidFill>
                  <a:schemeClr val="accent2">
                    <a:lumMod val="50000"/>
                  </a:schemeClr>
                </a:solidFill>
              </a:rPr>
              <a:t>NLT</a:t>
            </a:r>
            <a:r>
              <a:rPr lang="en-US" sz="3200" b="1" dirty="0"/>
              <a:t>:  “God saved you by his grace when you believed. And you can't take credit for this; it is a gift from God.”  </a:t>
            </a:r>
            <a:endParaRPr lang="en-US" sz="3200" b="1" dirty="0" smtClean="0"/>
          </a:p>
          <a:p>
            <a:pPr lvl="0">
              <a:spcBef>
                <a:spcPts val="1800"/>
              </a:spcBef>
            </a:pPr>
            <a:r>
              <a:rPr lang="en-US" sz="3200" b="1" dirty="0" smtClean="0">
                <a:solidFill>
                  <a:schemeClr val="accent2">
                    <a:lumMod val="50000"/>
                  </a:schemeClr>
                </a:solidFill>
              </a:rPr>
              <a:t>Which best shows </a:t>
            </a:r>
            <a:r>
              <a:rPr lang="en-US" sz="3200" b="1" dirty="0">
                <a:solidFill>
                  <a:schemeClr val="accent2">
                    <a:lumMod val="50000"/>
                  </a:schemeClr>
                </a:solidFill>
              </a:rPr>
              <a:t>the Greek emphasis on grace?</a:t>
            </a:r>
          </a:p>
        </p:txBody>
      </p:sp>
    </p:spTree>
    <p:extLst>
      <p:ext uri="{BB962C8B-B14F-4D97-AF65-F5344CB8AC3E}">
        <p14:creationId xmlns:p14="http://schemas.microsoft.com/office/powerpoint/2010/main" val="1992899817"/>
      </p:ext>
    </p:extLst>
  </p:cSld>
  <p:clrMapOvr>
    <a:masterClrMapping/>
  </p:clrMapOvr>
  <p:transition spd="slow">
    <p:wipe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7186583"/>
          </a:xfrm>
          <a:prstGeom prst="rect">
            <a:avLst/>
          </a:prstGeom>
          <a:noFill/>
        </p:spPr>
        <p:txBody>
          <a:bodyPr wrap="square" rtlCol="0">
            <a:spAutoFit/>
          </a:bodyPr>
          <a:lstStyle/>
          <a:p>
            <a:pPr lvl="0">
              <a:spcBef>
                <a:spcPts val="1800"/>
              </a:spcBef>
            </a:pPr>
            <a:r>
              <a:rPr lang="en-US" sz="3200" b="1" dirty="0" smtClean="0">
                <a:solidFill>
                  <a:srgbClr val="FF0000"/>
                </a:solidFill>
              </a:rPr>
              <a:t>Formal Equivalence:  Word for Word</a:t>
            </a:r>
          </a:p>
          <a:p>
            <a:pPr lvl="0">
              <a:spcBef>
                <a:spcPts val="1200"/>
              </a:spcBef>
            </a:pPr>
            <a:r>
              <a:rPr lang="en-US" sz="3200" b="1" dirty="0" smtClean="0"/>
              <a:t>Positive:  They are more likely to retain biblical terminology which is rich in meaning.  	  Example: Romans 3.23-25</a:t>
            </a:r>
          </a:p>
          <a:p>
            <a:pPr lvl="0">
              <a:spcBef>
                <a:spcPts val="1200"/>
              </a:spcBef>
            </a:pPr>
            <a:r>
              <a:rPr lang="en-US" sz="3200" b="1" dirty="0" smtClean="0">
                <a:solidFill>
                  <a:schemeClr val="accent2">
                    <a:lumMod val="50000"/>
                  </a:schemeClr>
                </a:solidFill>
              </a:rPr>
              <a:t>NASB</a:t>
            </a:r>
            <a:r>
              <a:rPr lang="en-US" sz="3200" b="1" dirty="0"/>
              <a:t>:  for all have sinned and fall short of the glory of God, being </a:t>
            </a:r>
            <a:r>
              <a:rPr lang="en-US" sz="3200" b="1" u="sng" dirty="0">
                <a:solidFill>
                  <a:srgbClr val="FF0000"/>
                </a:solidFill>
              </a:rPr>
              <a:t>justified</a:t>
            </a:r>
            <a:r>
              <a:rPr lang="en-US" sz="3200" b="1" dirty="0"/>
              <a:t> as a gift by His grace through the </a:t>
            </a:r>
            <a:r>
              <a:rPr lang="en-US" sz="3200" b="1" u="sng" dirty="0">
                <a:solidFill>
                  <a:schemeClr val="accent5">
                    <a:lumMod val="50000"/>
                  </a:schemeClr>
                </a:solidFill>
              </a:rPr>
              <a:t>redemption</a:t>
            </a:r>
            <a:r>
              <a:rPr lang="en-US" sz="3200" b="1" dirty="0">
                <a:solidFill>
                  <a:schemeClr val="accent5">
                    <a:lumMod val="50000"/>
                  </a:schemeClr>
                </a:solidFill>
              </a:rPr>
              <a:t> </a:t>
            </a:r>
            <a:r>
              <a:rPr lang="en-US" sz="3200" b="1" dirty="0"/>
              <a:t>which is in Christ Jesus; whom God displayed publicly as a </a:t>
            </a:r>
            <a:r>
              <a:rPr lang="en-US" sz="3200" b="1" u="sng" dirty="0">
                <a:solidFill>
                  <a:schemeClr val="accent2">
                    <a:lumMod val="50000"/>
                  </a:schemeClr>
                </a:solidFill>
              </a:rPr>
              <a:t>propitiation</a:t>
            </a:r>
            <a:r>
              <a:rPr lang="en-US" sz="3200" b="1" dirty="0">
                <a:solidFill>
                  <a:schemeClr val="accent2">
                    <a:lumMod val="50000"/>
                  </a:schemeClr>
                </a:solidFill>
              </a:rPr>
              <a:t> </a:t>
            </a:r>
            <a:r>
              <a:rPr lang="en-US" sz="3200" b="1" dirty="0"/>
              <a:t>in His blood through faith.  </a:t>
            </a:r>
            <a:endParaRPr lang="en-US" sz="3200" b="1" dirty="0" smtClean="0"/>
          </a:p>
          <a:p>
            <a:pPr lvl="0">
              <a:spcBef>
                <a:spcPts val="1200"/>
              </a:spcBef>
            </a:pPr>
            <a:r>
              <a:rPr lang="en-US" sz="3200" b="1" dirty="0" smtClean="0">
                <a:solidFill>
                  <a:schemeClr val="accent2">
                    <a:lumMod val="50000"/>
                  </a:schemeClr>
                </a:solidFill>
              </a:rPr>
              <a:t>NLT</a:t>
            </a:r>
            <a:r>
              <a:rPr lang="en-US" sz="3200" b="1" dirty="0"/>
              <a:t>:  </a:t>
            </a:r>
            <a:r>
              <a:rPr lang="en-US" sz="3200" b="1" dirty="0" smtClean="0"/>
              <a:t>…Yet </a:t>
            </a:r>
            <a:r>
              <a:rPr lang="en-US" sz="3200" b="1" dirty="0"/>
              <a:t>God, with undeserved kindness, </a:t>
            </a:r>
            <a:r>
              <a:rPr lang="en-US" sz="3200" b="1" u="sng" dirty="0">
                <a:solidFill>
                  <a:srgbClr val="FF0000"/>
                </a:solidFill>
              </a:rPr>
              <a:t>declares that we are righteous</a:t>
            </a:r>
            <a:r>
              <a:rPr lang="en-US" sz="3200" b="1" dirty="0"/>
              <a:t>. He did this through Christ Jesus when he </a:t>
            </a:r>
            <a:r>
              <a:rPr lang="en-US" sz="3200" b="1" u="sng" dirty="0">
                <a:solidFill>
                  <a:schemeClr val="accent5">
                    <a:lumMod val="50000"/>
                  </a:schemeClr>
                </a:solidFill>
              </a:rPr>
              <a:t>freed us from the penalty for our sins</a:t>
            </a:r>
            <a:r>
              <a:rPr lang="en-US" sz="3200" b="1" dirty="0"/>
              <a:t>.  For God presented Jesus </a:t>
            </a:r>
            <a:r>
              <a:rPr lang="en-US" sz="3200" b="1" u="sng" dirty="0">
                <a:solidFill>
                  <a:schemeClr val="accent2">
                    <a:lumMod val="50000"/>
                  </a:schemeClr>
                </a:solidFill>
              </a:rPr>
              <a:t>as the sacrifice for sin</a:t>
            </a:r>
            <a:r>
              <a:rPr lang="en-US" sz="3200" b="1" dirty="0" smtClean="0"/>
              <a:t>.</a:t>
            </a:r>
            <a:endParaRPr lang="en-US" sz="3200" b="1" dirty="0">
              <a:solidFill>
                <a:schemeClr val="accent2">
                  <a:lumMod val="50000"/>
                </a:schemeClr>
              </a:solidFill>
            </a:endParaRPr>
          </a:p>
        </p:txBody>
      </p:sp>
    </p:spTree>
    <p:extLst>
      <p:ext uri="{BB962C8B-B14F-4D97-AF65-F5344CB8AC3E}">
        <p14:creationId xmlns:p14="http://schemas.microsoft.com/office/powerpoint/2010/main" val="748396774"/>
      </p:ext>
    </p:extLst>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5864" y="124692"/>
            <a:ext cx="8853054" cy="5940088"/>
          </a:xfrm>
          <a:prstGeom prst="rect">
            <a:avLst/>
          </a:prstGeom>
          <a:noFill/>
        </p:spPr>
        <p:txBody>
          <a:bodyPr wrap="square" rtlCol="0">
            <a:spAutoFit/>
          </a:bodyPr>
          <a:lstStyle/>
          <a:p>
            <a:pPr lvl="0">
              <a:spcBef>
                <a:spcPts val="1800"/>
              </a:spcBef>
            </a:pPr>
            <a:r>
              <a:rPr lang="el-GR" sz="3200" b="1" dirty="0"/>
              <a:t>ὁ </a:t>
            </a:r>
            <a:r>
              <a:rPr lang="en-US" sz="3200" b="1" dirty="0"/>
              <a:t>+ adjectival </a:t>
            </a:r>
            <a:r>
              <a:rPr lang="en-US" sz="3200" b="1" dirty="0" smtClean="0"/>
              <a:t>participle / </a:t>
            </a:r>
            <a:r>
              <a:rPr lang="en-US" sz="3200" b="1" dirty="0"/>
              <a:t>1 Peter </a:t>
            </a:r>
            <a:r>
              <a:rPr lang="en-US" sz="3200" b="1" dirty="0" smtClean="0"/>
              <a:t>3.10  </a:t>
            </a:r>
          </a:p>
          <a:p>
            <a:pPr lvl="0">
              <a:spcBef>
                <a:spcPts val="1800"/>
              </a:spcBef>
            </a:pPr>
            <a:r>
              <a:rPr lang="en-US" sz="3200" b="1" dirty="0" smtClean="0"/>
              <a:t>NKJV</a:t>
            </a:r>
            <a:r>
              <a:rPr lang="en-US" sz="3200" b="1" dirty="0"/>
              <a:t>:  “For </a:t>
            </a:r>
            <a:r>
              <a:rPr lang="en-US" sz="3200" b="1" u="sng" dirty="0">
                <a:solidFill>
                  <a:schemeClr val="accent2">
                    <a:lumMod val="50000"/>
                  </a:schemeClr>
                </a:solidFill>
              </a:rPr>
              <a:t>he</a:t>
            </a:r>
            <a:r>
              <a:rPr lang="en-US" sz="3200" b="1" dirty="0"/>
              <a:t> </a:t>
            </a:r>
            <a:r>
              <a:rPr lang="en-US" sz="3200" b="1" dirty="0" smtClean="0"/>
              <a:t>who would love life and see good days…”  </a:t>
            </a:r>
          </a:p>
          <a:p>
            <a:pPr lvl="0">
              <a:spcBef>
                <a:spcPts val="1800"/>
              </a:spcBef>
            </a:pPr>
            <a:r>
              <a:rPr lang="en-US" sz="3200" b="1" dirty="0" smtClean="0"/>
              <a:t>NET</a:t>
            </a:r>
            <a:r>
              <a:rPr lang="en-US" sz="3200" b="1" dirty="0"/>
              <a:t>:  “For the </a:t>
            </a:r>
            <a:r>
              <a:rPr lang="en-US" sz="3200" b="1" u="sng" dirty="0">
                <a:solidFill>
                  <a:schemeClr val="accent2">
                    <a:lumMod val="50000"/>
                  </a:schemeClr>
                </a:solidFill>
              </a:rPr>
              <a:t>one</a:t>
            </a:r>
            <a:r>
              <a:rPr lang="en-US" sz="3200" b="1" dirty="0"/>
              <a:t> </a:t>
            </a:r>
            <a:r>
              <a:rPr lang="en-US" sz="3200" b="1" dirty="0" smtClean="0"/>
              <a:t>who”  </a:t>
            </a:r>
          </a:p>
          <a:p>
            <a:pPr lvl="0">
              <a:spcBef>
                <a:spcPts val="1800"/>
              </a:spcBef>
            </a:pPr>
            <a:r>
              <a:rPr lang="en-US" sz="3200" b="1" dirty="0" smtClean="0"/>
              <a:t>NIV</a:t>
            </a:r>
            <a:r>
              <a:rPr lang="en-US" sz="3200" b="1" dirty="0"/>
              <a:t>:  “For </a:t>
            </a:r>
            <a:r>
              <a:rPr lang="en-US" sz="3200" b="1" u="sng" dirty="0" smtClean="0">
                <a:solidFill>
                  <a:schemeClr val="accent2">
                    <a:lumMod val="50000"/>
                  </a:schemeClr>
                </a:solidFill>
              </a:rPr>
              <a:t>whoever</a:t>
            </a:r>
            <a:r>
              <a:rPr lang="en-US" sz="3200" b="1" dirty="0" smtClean="0"/>
              <a:t>”  </a:t>
            </a:r>
          </a:p>
          <a:p>
            <a:pPr lvl="0">
              <a:spcBef>
                <a:spcPts val="1800"/>
              </a:spcBef>
            </a:pPr>
            <a:r>
              <a:rPr lang="en-US" sz="3200" b="1" dirty="0" smtClean="0"/>
              <a:t>Any </a:t>
            </a:r>
            <a:r>
              <a:rPr lang="en-US" sz="3200" b="1" dirty="0"/>
              <a:t>of these is correct for this type of Greek construction, so if the context is not exclusive of women, then it is appropriate to change the masculine “he who” to a neutral “the one who” or “whoever.”</a:t>
            </a:r>
          </a:p>
        </p:txBody>
      </p:sp>
    </p:spTree>
    <p:extLst>
      <p:ext uri="{BB962C8B-B14F-4D97-AF65-F5344CB8AC3E}">
        <p14:creationId xmlns:p14="http://schemas.microsoft.com/office/powerpoint/2010/main" val="4003167172"/>
      </p:ext>
    </p:extLst>
  </p:cSld>
  <p:clrMapOvr>
    <a:masterClrMapping/>
  </p:clrMapOvr>
  <p:transition spd="slow">
    <p:wipe di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694140"/>
          </a:xfrm>
          <a:prstGeom prst="rect">
            <a:avLst/>
          </a:prstGeom>
          <a:noFill/>
        </p:spPr>
        <p:txBody>
          <a:bodyPr wrap="square" rtlCol="0">
            <a:spAutoFit/>
          </a:bodyPr>
          <a:lstStyle/>
          <a:p>
            <a:pPr lvl="0">
              <a:spcBef>
                <a:spcPts val="1800"/>
              </a:spcBef>
            </a:pPr>
            <a:r>
              <a:rPr lang="en-US" sz="3200" b="1" dirty="0" smtClean="0">
                <a:solidFill>
                  <a:srgbClr val="FF0000"/>
                </a:solidFill>
              </a:rPr>
              <a:t>Formal Equivalence:  Word for Word</a:t>
            </a:r>
          </a:p>
          <a:p>
            <a:pPr lvl="0">
              <a:spcBef>
                <a:spcPts val="1800"/>
              </a:spcBef>
            </a:pPr>
            <a:r>
              <a:rPr lang="en-US" sz="3200" b="1" dirty="0" smtClean="0"/>
              <a:t>Positive: Minimal interpretation, allowing the reader to be illuminated and figure it out.  Ex.: 1 Peter 2.9</a:t>
            </a:r>
          </a:p>
          <a:p>
            <a:pPr lvl="0">
              <a:spcBef>
                <a:spcPts val="1800"/>
              </a:spcBef>
            </a:pPr>
            <a:r>
              <a:rPr lang="en-US" sz="3200" b="1" dirty="0" smtClean="0">
                <a:solidFill>
                  <a:schemeClr val="accent2">
                    <a:lumMod val="50000"/>
                  </a:schemeClr>
                </a:solidFill>
              </a:rPr>
              <a:t>ESV</a:t>
            </a:r>
            <a:r>
              <a:rPr lang="en-US" sz="3200" b="1" dirty="0"/>
              <a:t>:  “But you are a chosen race, a royal priesthood, a holy nation, a people for his own possession, </a:t>
            </a:r>
            <a:r>
              <a:rPr lang="en-US" sz="3200" b="1" dirty="0">
                <a:solidFill>
                  <a:srgbClr val="FF0000"/>
                </a:solidFill>
              </a:rPr>
              <a:t>that you may proclaim</a:t>
            </a:r>
            <a:r>
              <a:rPr lang="en-US" sz="3200" b="1" dirty="0"/>
              <a:t> the </a:t>
            </a:r>
            <a:r>
              <a:rPr lang="en-US" sz="3200" b="1" dirty="0" err="1"/>
              <a:t>excellencies</a:t>
            </a:r>
            <a:r>
              <a:rPr lang="en-US" sz="3200" b="1" dirty="0"/>
              <a:t> of him who called you out of darkness into his marvelous light.”  </a:t>
            </a:r>
            <a:endParaRPr lang="en-US" sz="3200" b="1" dirty="0" smtClean="0"/>
          </a:p>
          <a:p>
            <a:pPr lvl="0">
              <a:spcBef>
                <a:spcPts val="1800"/>
              </a:spcBef>
            </a:pPr>
            <a:r>
              <a:rPr lang="en-US" sz="3200" b="1" dirty="0" smtClean="0">
                <a:solidFill>
                  <a:schemeClr val="accent2">
                    <a:lumMod val="50000"/>
                  </a:schemeClr>
                </a:solidFill>
              </a:rPr>
              <a:t>NLT</a:t>
            </a:r>
            <a:r>
              <a:rPr lang="en-US" sz="3200" b="1" dirty="0"/>
              <a:t>:  “But you are not like that, for you are a chosen people. You are royal priests, a holy nation, God's very own possession. </a:t>
            </a:r>
            <a:r>
              <a:rPr lang="en-US" sz="3200" b="1" dirty="0">
                <a:solidFill>
                  <a:srgbClr val="FF0000"/>
                </a:solidFill>
              </a:rPr>
              <a:t>As a result, you can show </a:t>
            </a:r>
            <a:r>
              <a:rPr lang="en-US" sz="3200" b="1" dirty="0"/>
              <a:t>others the goodness of God, for he called you out of the darkness into his wonderful light.</a:t>
            </a:r>
            <a:r>
              <a:rPr lang="en-US" sz="3200" b="1" dirty="0" smtClean="0"/>
              <a:t> </a:t>
            </a:r>
            <a:endParaRPr lang="en-US" sz="3200" b="1" dirty="0"/>
          </a:p>
        </p:txBody>
      </p:sp>
    </p:spTree>
    <p:extLst>
      <p:ext uri="{BB962C8B-B14F-4D97-AF65-F5344CB8AC3E}">
        <p14:creationId xmlns:p14="http://schemas.microsoft.com/office/powerpoint/2010/main" val="1041344825"/>
      </p:ext>
    </p:extLst>
  </p:cSld>
  <p:clrMapOvr>
    <a:masterClrMapping/>
  </p:clrMapOvr>
  <p:transition spd="slow">
    <p:wipe di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7186583"/>
          </a:xfrm>
          <a:prstGeom prst="rect">
            <a:avLst/>
          </a:prstGeom>
          <a:noFill/>
        </p:spPr>
        <p:txBody>
          <a:bodyPr wrap="square" rtlCol="0">
            <a:spAutoFit/>
          </a:bodyPr>
          <a:lstStyle/>
          <a:p>
            <a:pPr lvl="0">
              <a:spcBef>
                <a:spcPts val="1800"/>
              </a:spcBef>
            </a:pPr>
            <a:r>
              <a:rPr lang="en-US" sz="3200" b="1" dirty="0" smtClean="0">
                <a:solidFill>
                  <a:srgbClr val="FF0000"/>
                </a:solidFill>
              </a:rPr>
              <a:t>Formal Equivalence:  Word for Word</a:t>
            </a:r>
          </a:p>
          <a:p>
            <a:pPr lvl="0">
              <a:spcBef>
                <a:spcPts val="1200"/>
              </a:spcBef>
            </a:pPr>
            <a:r>
              <a:rPr lang="en-US" sz="3200" b="1" dirty="0" smtClean="0"/>
              <a:t>Negative:  Often stilted English or hard to comprehend.  Example:  1 </a:t>
            </a:r>
            <a:r>
              <a:rPr lang="en-US" sz="3200" b="1" dirty="0"/>
              <a:t>Peter </a:t>
            </a:r>
            <a:r>
              <a:rPr lang="en-US" sz="3200" b="1" dirty="0" smtClean="0"/>
              <a:t>5.6-7 </a:t>
            </a:r>
          </a:p>
          <a:p>
            <a:pPr lvl="0">
              <a:spcBef>
                <a:spcPts val="1200"/>
              </a:spcBef>
            </a:pPr>
            <a:r>
              <a:rPr lang="en-US" sz="3200" b="1" dirty="0" smtClean="0">
                <a:solidFill>
                  <a:schemeClr val="accent2">
                    <a:lumMod val="50000"/>
                  </a:schemeClr>
                </a:solidFill>
              </a:rPr>
              <a:t>NASB</a:t>
            </a:r>
            <a:r>
              <a:rPr lang="en-US" sz="3200" b="1" dirty="0" smtClean="0"/>
              <a:t> follows </a:t>
            </a:r>
            <a:r>
              <a:rPr lang="en-US" sz="3200" b="1" dirty="0"/>
              <a:t>Greek word </a:t>
            </a:r>
            <a:r>
              <a:rPr lang="en-US" sz="3200" b="1" dirty="0" smtClean="0"/>
              <a:t>order:  </a:t>
            </a:r>
            <a:r>
              <a:rPr lang="en-US" sz="3200" b="1" dirty="0"/>
              <a:t>“Therefore humble yourselves under the mighty hand of God, that He may </a:t>
            </a:r>
            <a:r>
              <a:rPr lang="en-US" sz="3200" b="1" u="sng" dirty="0"/>
              <a:t>exalt you at the proper time, casting all your anxiety on Him</a:t>
            </a:r>
            <a:r>
              <a:rPr lang="en-US" sz="3200" b="1" dirty="0"/>
              <a:t>, because He cares for you.”  </a:t>
            </a:r>
            <a:r>
              <a:rPr lang="en-US" sz="3200" b="1" dirty="0" smtClean="0"/>
              <a:t>Is casting </a:t>
            </a:r>
            <a:r>
              <a:rPr lang="en-US" sz="3200" b="1" dirty="0"/>
              <a:t>your anxiety on God </a:t>
            </a:r>
            <a:r>
              <a:rPr lang="en-US" sz="3200" b="1" dirty="0" smtClean="0"/>
              <a:t>related </a:t>
            </a:r>
            <a:r>
              <a:rPr lang="en-US" sz="3200" b="1" dirty="0"/>
              <a:t>to God exalting </a:t>
            </a:r>
            <a:r>
              <a:rPr lang="en-US" sz="3200" b="1" dirty="0" smtClean="0"/>
              <a:t>you</a:t>
            </a:r>
            <a:r>
              <a:rPr lang="en-US" sz="3200" b="1" dirty="0"/>
              <a:t>?</a:t>
            </a:r>
            <a:endParaRPr lang="en-US" sz="3200" b="1" dirty="0" smtClean="0"/>
          </a:p>
          <a:p>
            <a:pPr lvl="0">
              <a:spcBef>
                <a:spcPts val="1200"/>
              </a:spcBef>
            </a:pPr>
            <a:r>
              <a:rPr lang="en-US" sz="3200" b="1" dirty="0" smtClean="0">
                <a:solidFill>
                  <a:schemeClr val="accent2">
                    <a:lumMod val="50000"/>
                  </a:schemeClr>
                </a:solidFill>
              </a:rPr>
              <a:t>NET</a:t>
            </a:r>
            <a:r>
              <a:rPr lang="en-US" sz="3200" b="1" dirty="0" smtClean="0"/>
              <a:t> </a:t>
            </a:r>
            <a:r>
              <a:rPr lang="en-US" sz="3200" b="1" dirty="0"/>
              <a:t>clears this up, putting casting your cares on God together with being humble:  “And God will exalt you in due time, if you </a:t>
            </a:r>
            <a:r>
              <a:rPr lang="en-US" sz="3200" b="1" u="sng" dirty="0"/>
              <a:t>humble yourselves under his mighty hand by casting all your cares on him </a:t>
            </a:r>
            <a:r>
              <a:rPr lang="en-US" sz="3200" b="1" dirty="0"/>
              <a:t>because he cares for you.”</a:t>
            </a:r>
          </a:p>
        </p:txBody>
      </p:sp>
    </p:spTree>
    <p:extLst>
      <p:ext uri="{BB962C8B-B14F-4D97-AF65-F5344CB8AC3E}">
        <p14:creationId xmlns:p14="http://schemas.microsoft.com/office/powerpoint/2010/main" val="784166439"/>
      </p:ext>
    </p:extLst>
  </p:cSld>
  <p:clrMapOvr>
    <a:masterClrMapping/>
  </p:clrMapOvr>
  <p:transition spd="slow">
    <p:wipe dir="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5632311"/>
          </a:xfrm>
          <a:prstGeom prst="rect">
            <a:avLst/>
          </a:prstGeom>
          <a:noFill/>
        </p:spPr>
        <p:txBody>
          <a:bodyPr wrap="square" rtlCol="0">
            <a:spAutoFit/>
          </a:bodyPr>
          <a:lstStyle/>
          <a:p>
            <a:pPr lvl="0">
              <a:spcBef>
                <a:spcPts val="1800"/>
              </a:spcBef>
            </a:pPr>
            <a:r>
              <a:rPr lang="en-US" sz="3200" b="1" dirty="0" smtClean="0">
                <a:solidFill>
                  <a:srgbClr val="FF0000"/>
                </a:solidFill>
              </a:rPr>
              <a:t>Formal Equivalence:  Word for Word</a:t>
            </a:r>
          </a:p>
          <a:p>
            <a:pPr lvl="0">
              <a:spcBef>
                <a:spcPts val="1200"/>
              </a:spcBef>
            </a:pPr>
            <a:r>
              <a:rPr lang="en-US" sz="3200" b="1" dirty="0" smtClean="0"/>
              <a:t>Negative:  use of unexplained biblical terminology can leave new or young believers confused.</a:t>
            </a:r>
          </a:p>
          <a:p>
            <a:pPr lvl="0">
              <a:spcBef>
                <a:spcPts val="1200"/>
              </a:spcBef>
            </a:pPr>
            <a:endParaRPr lang="en-US" sz="3200" b="1" dirty="0" smtClean="0"/>
          </a:p>
          <a:p>
            <a:pPr lvl="0">
              <a:spcBef>
                <a:spcPts val="1200"/>
              </a:spcBef>
            </a:pPr>
            <a:r>
              <a:rPr lang="en-US" sz="3200" b="1" dirty="0" smtClean="0"/>
              <a:t>Negative:  some Greek and Hebrew words need more than one English word in translation, and some Greek and Hebrew grammar constructions require interpretation in translation.</a:t>
            </a:r>
            <a:endParaRPr lang="en-US" sz="3200" b="1" dirty="0"/>
          </a:p>
          <a:p>
            <a:pPr lvl="0">
              <a:spcBef>
                <a:spcPts val="1200"/>
              </a:spcBef>
            </a:pPr>
            <a:r>
              <a:rPr lang="en-US" sz="3200" b="1" dirty="0" smtClean="0"/>
              <a:t>Example:  we translate </a:t>
            </a:r>
            <a:r>
              <a:rPr lang="el-GR" sz="3200" b="1" dirty="0" smtClean="0"/>
              <a:t>προσκυνέω </a:t>
            </a:r>
            <a:r>
              <a:rPr lang="en-US" sz="3200" b="1" dirty="0" smtClean="0"/>
              <a:t>strictly as “I worship,” but it means much more than that.</a:t>
            </a:r>
            <a:endParaRPr lang="en-US" sz="3200" b="1" dirty="0"/>
          </a:p>
        </p:txBody>
      </p:sp>
    </p:spTree>
    <p:extLst>
      <p:ext uri="{BB962C8B-B14F-4D97-AF65-F5344CB8AC3E}">
        <p14:creationId xmlns:p14="http://schemas.microsoft.com/office/powerpoint/2010/main" val="874958490"/>
      </p:ext>
    </p:extLst>
  </p:cSld>
  <p:clrMapOvr>
    <a:masterClrMapping/>
  </p:clrMapOvr>
  <p:transition spd="slow">
    <p:wipe di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7001917"/>
          </a:xfrm>
          <a:prstGeom prst="rect">
            <a:avLst/>
          </a:prstGeom>
          <a:noFill/>
        </p:spPr>
        <p:txBody>
          <a:bodyPr wrap="square" rtlCol="0">
            <a:spAutoFit/>
          </a:bodyPr>
          <a:lstStyle/>
          <a:p>
            <a:pPr lvl="0">
              <a:spcBef>
                <a:spcPts val="1800"/>
              </a:spcBef>
            </a:pPr>
            <a:r>
              <a:rPr lang="en-US" sz="3200" b="1" dirty="0" smtClean="0">
                <a:solidFill>
                  <a:srgbClr val="FF0000"/>
                </a:solidFill>
              </a:rPr>
              <a:t>Dynamic Equivalence:  Thought for Thought</a:t>
            </a:r>
          </a:p>
          <a:p>
            <a:pPr marL="457200" lvl="0" indent="-457200">
              <a:spcBef>
                <a:spcPts val="1200"/>
              </a:spcBef>
              <a:buFont typeface="Wingdings" panose="05000000000000000000" pitchFamily="2" charset="2"/>
              <a:buChar char="§"/>
            </a:pPr>
            <a:r>
              <a:rPr lang="en-US" sz="3200" b="1" dirty="0" smtClean="0"/>
              <a:t>Translate the meaning of each phrase or sentence.</a:t>
            </a:r>
          </a:p>
          <a:p>
            <a:pPr marL="457200" indent="-457200">
              <a:spcBef>
                <a:spcPts val="1200"/>
              </a:spcBef>
              <a:buFont typeface="Wingdings" panose="05000000000000000000" pitchFamily="2" charset="2"/>
              <a:buChar char="§"/>
            </a:pPr>
            <a:r>
              <a:rPr lang="en-US" sz="3200" b="1" dirty="0"/>
              <a:t>Examples:  </a:t>
            </a:r>
            <a:r>
              <a:rPr lang="en-US" sz="3200" b="1" dirty="0" smtClean="0"/>
              <a:t>NET, NIV, NLT, HCSB</a:t>
            </a:r>
          </a:p>
          <a:p>
            <a:pPr marL="457200" indent="-457200">
              <a:spcBef>
                <a:spcPts val="1200"/>
              </a:spcBef>
              <a:buFont typeface="Wingdings" panose="05000000000000000000" pitchFamily="2" charset="2"/>
              <a:buChar char="§"/>
            </a:pPr>
            <a:r>
              <a:rPr lang="en-US" sz="3200" b="1" dirty="0" smtClean="0"/>
              <a:t>Within this group, there are a variety of styles, with some being closer to formal equivalence and others being closer to paraphrase.</a:t>
            </a:r>
            <a:endParaRPr lang="en-US" sz="3200" b="1" dirty="0"/>
          </a:p>
          <a:p>
            <a:pPr>
              <a:spcBef>
                <a:spcPts val="1200"/>
              </a:spcBef>
            </a:pPr>
            <a:r>
              <a:rPr lang="en-US" sz="3200" b="1" dirty="0" smtClean="0"/>
              <a:t>Formal-----------------------------------------------Paraphrase</a:t>
            </a:r>
          </a:p>
          <a:p>
            <a:pPr>
              <a:spcBef>
                <a:spcPts val="1200"/>
              </a:spcBef>
            </a:pPr>
            <a:r>
              <a:rPr lang="en-US" sz="3200" b="1" dirty="0" smtClean="0"/>
              <a:t>	NASB     ESV    HCSB	NET	     NLT    Message</a:t>
            </a:r>
          </a:p>
          <a:p>
            <a:r>
              <a:rPr lang="en-US" sz="3200" b="1" dirty="0" smtClean="0"/>
              <a:t>	      NKJV  		  NIV </a:t>
            </a:r>
          </a:p>
          <a:p>
            <a:pPr marL="457200" indent="-457200">
              <a:spcBef>
                <a:spcPts val="1800"/>
              </a:spcBef>
              <a:buFont typeface="Wingdings" panose="05000000000000000000" pitchFamily="2" charset="2"/>
              <a:buChar char="§"/>
            </a:pPr>
            <a:r>
              <a:rPr lang="en-US" sz="3200" b="1" dirty="0" smtClean="0"/>
              <a:t>ESV is 90% copy of RSV which is formal, but loosens up elsewhere.  NIV, HCSB, NET try to be formal when it works, but dynamic if necessary.</a:t>
            </a:r>
            <a:endParaRPr lang="en-US" sz="3200" b="1" dirty="0"/>
          </a:p>
        </p:txBody>
      </p:sp>
      <p:cxnSp>
        <p:nvCxnSpPr>
          <p:cNvPr id="3" name="Straight Connector 2"/>
          <p:cNvCxnSpPr/>
          <p:nvPr/>
        </p:nvCxnSpPr>
        <p:spPr>
          <a:xfrm flipV="1">
            <a:off x="1361209" y="3948546"/>
            <a:ext cx="0" cy="32211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2698171" y="3955472"/>
            <a:ext cx="0" cy="32211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1991592" y="3948546"/>
            <a:ext cx="13853" cy="78624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3747655" y="3945081"/>
            <a:ext cx="0" cy="32211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4301836" y="3955472"/>
            <a:ext cx="17321" cy="77932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4953000" y="3945081"/>
            <a:ext cx="0" cy="32211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6251861" y="3945081"/>
            <a:ext cx="0" cy="32211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7831281" y="3965863"/>
            <a:ext cx="0" cy="32211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8338974"/>
      </p:ext>
    </p:extLst>
  </p:cSld>
  <p:clrMapOvr>
    <a:masterClrMapping/>
  </p:clrMapOvr>
  <p:transition spd="slow">
    <p:wipe dir="d"/>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3477875"/>
          </a:xfrm>
          <a:prstGeom prst="rect">
            <a:avLst/>
          </a:prstGeom>
          <a:noFill/>
        </p:spPr>
        <p:txBody>
          <a:bodyPr wrap="square" rtlCol="0">
            <a:spAutoFit/>
          </a:bodyPr>
          <a:lstStyle/>
          <a:p>
            <a:pPr lvl="0">
              <a:spcBef>
                <a:spcPts val="1800"/>
              </a:spcBef>
            </a:pPr>
            <a:r>
              <a:rPr lang="en-US" sz="3200" b="1" dirty="0" smtClean="0">
                <a:solidFill>
                  <a:srgbClr val="FF0000"/>
                </a:solidFill>
              </a:rPr>
              <a:t>Dynamic Equivalence:  Thought for Thought</a:t>
            </a:r>
          </a:p>
          <a:p>
            <a:pPr marL="457200" lvl="0" indent="-457200">
              <a:spcBef>
                <a:spcPts val="1800"/>
              </a:spcBef>
              <a:buFont typeface="Wingdings" panose="05000000000000000000" pitchFamily="2" charset="2"/>
              <a:buChar char="§"/>
            </a:pPr>
            <a:r>
              <a:rPr lang="en-US" sz="3200" b="1" dirty="0" smtClean="0"/>
              <a:t>Translate the meaning of each phrase or sentence.</a:t>
            </a:r>
          </a:p>
          <a:p>
            <a:pPr marL="457200" indent="-457200">
              <a:spcBef>
                <a:spcPts val="1800"/>
              </a:spcBef>
              <a:buFont typeface="Wingdings" panose="05000000000000000000" pitchFamily="2" charset="2"/>
              <a:buChar char="§"/>
            </a:pPr>
            <a:r>
              <a:rPr lang="en-US" sz="3200" b="1" dirty="0"/>
              <a:t>Examples:  </a:t>
            </a:r>
            <a:r>
              <a:rPr lang="en-US" sz="3200" b="1" dirty="0" smtClean="0"/>
              <a:t>NET, NIV, NLT, HCSB</a:t>
            </a:r>
          </a:p>
          <a:p>
            <a:pPr>
              <a:spcBef>
                <a:spcPts val="1800"/>
              </a:spcBef>
            </a:pPr>
            <a:endParaRPr lang="en-US" sz="3200" b="1" dirty="0" smtClean="0"/>
          </a:p>
          <a:p>
            <a:pPr>
              <a:spcBef>
                <a:spcPts val="1800"/>
              </a:spcBef>
            </a:pPr>
            <a:r>
              <a:rPr lang="en-US" sz="3200" b="1" dirty="0" smtClean="0"/>
              <a:t>What </a:t>
            </a:r>
            <a:r>
              <a:rPr lang="en-US" sz="3200" b="1" dirty="0"/>
              <a:t>are the pros and cons of such an approach?</a:t>
            </a:r>
          </a:p>
        </p:txBody>
      </p:sp>
    </p:spTree>
    <p:extLst>
      <p:ext uri="{BB962C8B-B14F-4D97-AF65-F5344CB8AC3E}">
        <p14:creationId xmlns:p14="http://schemas.microsoft.com/office/powerpoint/2010/main" val="3669058108"/>
      </p:ext>
    </p:extLst>
  </p:cSld>
  <p:clrMapOvr>
    <a:masterClrMapping/>
  </p:clrMapOvr>
  <p:transition spd="slow">
    <p:wipe dir="d"/>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401753"/>
          </a:xfrm>
          <a:prstGeom prst="rect">
            <a:avLst/>
          </a:prstGeom>
          <a:noFill/>
        </p:spPr>
        <p:txBody>
          <a:bodyPr wrap="square" rtlCol="0">
            <a:spAutoFit/>
          </a:bodyPr>
          <a:lstStyle/>
          <a:p>
            <a:pPr lvl="0">
              <a:spcBef>
                <a:spcPts val="1800"/>
              </a:spcBef>
            </a:pPr>
            <a:r>
              <a:rPr lang="en-US" sz="3200" b="1" dirty="0" smtClean="0">
                <a:solidFill>
                  <a:srgbClr val="FF0000"/>
                </a:solidFill>
              </a:rPr>
              <a:t>Dynamic Equivalence:  Thought for Thought</a:t>
            </a:r>
          </a:p>
          <a:p>
            <a:pPr lvl="0">
              <a:spcBef>
                <a:spcPts val="1800"/>
              </a:spcBef>
            </a:pPr>
            <a:r>
              <a:rPr lang="en-US" sz="3200" b="1" dirty="0" smtClean="0"/>
              <a:t>Positive:  Sometimes they can convey the biblical idea more clearly.</a:t>
            </a:r>
          </a:p>
          <a:p>
            <a:pPr lvl="0">
              <a:spcBef>
                <a:spcPts val="1800"/>
              </a:spcBef>
            </a:pPr>
            <a:r>
              <a:rPr lang="en-US" sz="3200" b="1" dirty="0" smtClean="0"/>
              <a:t>Example:  1 Peter 5.9</a:t>
            </a:r>
          </a:p>
          <a:p>
            <a:pPr lvl="0">
              <a:spcBef>
                <a:spcPts val="1800"/>
              </a:spcBef>
            </a:pPr>
            <a:r>
              <a:rPr lang="en-US" sz="3200" b="1" dirty="0"/>
              <a:t>ESV:  “Resist him, </a:t>
            </a:r>
            <a:r>
              <a:rPr lang="en-US" sz="3200" b="1" u="sng" dirty="0">
                <a:solidFill>
                  <a:srgbClr val="002060"/>
                </a:solidFill>
              </a:rPr>
              <a:t>firm</a:t>
            </a:r>
            <a:r>
              <a:rPr lang="en-US" sz="3200" b="1" dirty="0">
                <a:solidFill>
                  <a:srgbClr val="002060"/>
                </a:solidFill>
              </a:rPr>
              <a:t> </a:t>
            </a:r>
            <a:r>
              <a:rPr lang="en-US" sz="3200" b="1" dirty="0"/>
              <a:t>in your </a:t>
            </a:r>
            <a:r>
              <a:rPr lang="en-US" sz="3200" b="1" dirty="0" smtClean="0"/>
              <a:t>faith...”</a:t>
            </a:r>
            <a:endParaRPr lang="en-US" sz="3200" b="1" dirty="0"/>
          </a:p>
          <a:p>
            <a:pPr lvl="0">
              <a:spcBef>
                <a:spcPts val="1800"/>
              </a:spcBef>
            </a:pPr>
            <a:r>
              <a:rPr lang="en-US" sz="3200" b="1" dirty="0"/>
              <a:t>NET:  “Resist him, </a:t>
            </a:r>
            <a:r>
              <a:rPr lang="en-US" sz="3200" b="1" u="sng" dirty="0">
                <a:solidFill>
                  <a:schemeClr val="accent5">
                    <a:lumMod val="50000"/>
                  </a:schemeClr>
                </a:solidFill>
              </a:rPr>
              <a:t>standing firm </a:t>
            </a:r>
            <a:r>
              <a:rPr lang="en-US" sz="3200" b="1" dirty="0"/>
              <a:t>in the </a:t>
            </a:r>
            <a:r>
              <a:rPr lang="en-US" sz="3200" b="1" dirty="0" smtClean="0"/>
              <a:t>faith…”</a:t>
            </a:r>
          </a:p>
          <a:p>
            <a:pPr lvl="0">
              <a:spcBef>
                <a:spcPts val="1800"/>
              </a:spcBef>
            </a:pPr>
            <a:endParaRPr lang="en-US" sz="3200" b="1" dirty="0" smtClean="0"/>
          </a:p>
          <a:p>
            <a:pPr lvl="0">
              <a:spcBef>
                <a:spcPts val="1800"/>
              </a:spcBef>
            </a:pPr>
            <a:r>
              <a:rPr lang="en-US" sz="3200" b="1" dirty="0" smtClean="0"/>
              <a:t>NET interprets the adjective to help convey the idea that would have come to the Greek contemporary reader.</a:t>
            </a:r>
            <a:endParaRPr lang="en-US" sz="3200" b="1" dirty="0"/>
          </a:p>
        </p:txBody>
      </p:sp>
    </p:spTree>
    <p:extLst>
      <p:ext uri="{BB962C8B-B14F-4D97-AF65-F5344CB8AC3E}">
        <p14:creationId xmlns:p14="http://schemas.microsoft.com/office/powerpoint/2010/main" val="1602068478"/>
      </p:ext>
    </p:extLst>
  </p:cSld>
  <p:clrMapOvr>
    <a:masterClrMapping/>
  </p:clrMapOvr>
  <p:transition spd="slow">
    <p:wipe dir="d"/>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924973"/>
          </a:xfrm>
          <a:prstGeom prst="rect">
            <a:avLst/>
          </a:prstGeom>
          <a:noFill/>
        </p:spPr>
        <p:txBody>
          <a:bodyPr wrap="square" rtlCol="0">
            <a:spAutoFit/>
          </a:bodyPr>
          <a:lstStyle/>
          <a:p>
            <a:pPr lvl="0">
              <a:spcBef>
                <a:spcPts val="1800"/>
              </a:spcBef>
            </a:pPr>
            <a:r>
              <a:rPr lang="en-US" sz="3200" b="1" dirty="0" smtClean="0">
                <a:solidFill>
                  <a:srgbClr val="FF0000"/>
                </a:solidFill>
              </a:rPr>
              <a:t>Dynamic Equivalence:  Thought for Thought</a:t>
            </a:r>
          </a:p>
          <a:p>
            <a:pPr lvl="0">
              <a:spcBef>
                <a:spcPts val="1800"/>
              </a:spcBef>
            </a:pPr>
            <a:r>
              <a:rPr lang="en-US" sz="3200" b="1" dirty="0" smtClean="0"/>
              <a:t>Positive:  Translators can interpret hints in the original language.  Example</a:t>
            </a:r>
            <a:r>
              <a:rPr lang="en-US" sz="3200" b="1" dirty="0"/>
              <a:t>:  </a:t>
            </a:r>
            <a:r>
              <a:rPr lang="en-US" sz="3200" b="1" dirty="0" smtClean="0"/>
              <a:t>1 Peter 5.9  </a:t>
            </a:r>
          </a:p>
          <a:p>
            <a:pPr lvl="0">
              <a:spcBef>
                <a:spcPts val="1800"/>
              </a:spcBef>
            </a:pPr>
            <a:r>
              <a:rPr lang="en-US" sz="3200" b="1" dirty="0" smtClean="0"/>
              <a:t>ESV</a:t>
            </a:r>
            <a:r>
              <a:rPr lang="en-US" sz="3200" b="1" dirty="0"/>
              <a:t>:  </a:t>
            </a:r>
            <a:r>
              <a:rPr lang="en-US" sz="3200" b="1" dirty="0" smtClean="0"/>
              <a:t>“Resist </a:t>
            </a:r>
            <a:r>
              <a:rPr lang="en-US" sz="3200" b="1" dirty="0"/>
              <a:t>him, firm</a:t>
            </a:r>
            <a:r>
              <a:rPr lang="en-US" sz="3200" b="1" dirty="0">
                <a:solidFill>
                  <a:srgbClr val="002060"/>
                </a:solidFill>
              </a:rPr>
              <a:t> </a:t>
            </a:r>
            <a:r>
              <a:rPr lang="en-US" sz="3200" b="1" dirty="0"/>
              <a:t>in your faith, </a:t>
            </a:r>
            <a:r>
              <a:rPr lang="en-US" sz="3200" b="1" u="sng" dirty="0">
                <a:solidFill>
                  <a:srgbClr val="FF0000"/>
                </a:solidFill>
              </a:rPr>
              <a:t>knowing</a:t>
            </a:r>
            <a:r>
              <a:rPr lang="en-US" sz="3200" b="1" dirty="0"/>
              <a:t> that the same kinds of suffering are being experienced by your brotherhood throughout the world</a:t>
            </a:r>
            <a:r>
              <a:rPr lang="en-US" sz="3200" b="1" dirty="0" smtClean="0"/>
              <a:t>.”</a:t>
            </a:r>
          </a:p>
          <a:p>
            <a:pPr lvl="0">
              <a:spcBef>
                <a:spcPts val="1800"/>
              </a:spcBef>
            </a:pPr>
            <a:r>
              <a:rPr lang="en-US" sz="3200" b="1" dirty="0" smtClean="0"/>
              <a:t>NET</a:t>
            </a:r>
            <a:r>
              <a:rPr lang="en-US" sz="3200" b="1" dirty="0"/>
              <a:t>:  </a:t>
            </a:r>
            <a:r>
              <a:rPr lang="en-US" sz="3200" b="1" dirty="0" smtClean="0"/>
              <a:t>“Resist </a:t>
            </a:r>
            <a:r>
              <a:rPr lang="en-US" sz="3200" b="1" dirty="0"/>
              <a:t>him, standing firm in the faith, </a:t>
            </a:r>
            <a:r>
              <a:rPr lang="en-US" sz="3200" b="1" u="sng" dirty="0">
                <a:solidFill>
                  <a:srgbClr val="FF0000"/>
                </a:solidFill>
              </a:rPr>
              <a:t>because you </a:t>
            </a:r>
            <a:r>
              <a:rPr lang="en-US" sz="3200" b="1" u="sng" dirty="0" smtClean="0">
                <a:solidFill>
                  <a:srgbClr val="FF0000"/>
                </a:solidFill>
              </a:rPr>
              <a:t>know</a:t>
            </a:r>
            <a:r>
              <a:rPr lang="en-US" sz="3200" b="1" dirty="0" smtClean="0"/>
              <a:t>…” </a:t>
            </a:r>
          </a:p>
          <a:p>
            <a:pPr lvl="0">
              <a:spcBef>
                <a:spcPts val="1800"/>
              </a:spcBef>
            </a:pPr>
            <a:r>
              <a:rPr lang="en-US" sz="3200" b="1" dirty="0" smtClean="0"/>
              <a:t>The Greek participle [-</a:t>
            </a:r>
            <a:r>
              <a:rPr lang="en-US" sz="3200" b="1" dirty="0" err="1" smtClean="0"/>
              <a:t>ing</a:t>
            </a:r>
            <a:r>
              <a:rPr lang="en-US" sz="3200" b="1" dirty="0" smtClean="0"/>
              <a:t> verbs in English] does not have helper words like in English, so it often makes sense to add them to the translation, especially if they help interpret the meaning of the verse.</a:t>
            </a:r>
            <a:endParaRPr lang="en-US" sz="3200" b="1" dirty="0"/>
          </a:p>
        </p:txBody>
      </p:sp>
    </p:spTree>
    <p:extLst>
      <p:ext uri="{BB962C8B-B14F-4D97-AF65-F5344CB8AC3E}">
        <p14:creationId xmlns:p14="http://schemas.microsoft.com/office/powerpoint/2010/main" val="2181701121"/>
      </p:ext>
    </p:extLst>
  </p:cSld>
  <p:clrMapOvr>
    <a:masterClrMapping/>
  </p:clrMapOvr>
  <p:transition spd="slow">
    <p:wipe dir="d"/>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5709255"/>
          </a:xfrm>
          <a:prstGeom prst="rect">
            <a:avLst/>
          </a:prstGeom>
          <a:noFill/>
        </p:spPr>
        <p:txBody>
          <a:bodyPr wrap="square" rtlCol="0">
            <a:spAutoFit/>
          </a:bodyPr>
          <a:lstStyle/>
          <a:p>
            <a:pPr lvl="0">
              <a:spcBef>
                <a:spcPts val="1800"/>
              </a:spcBef>
            </a:pPr>
            <a:r>
              <a:rPr lang="en-US" sz="3200" b="1" dirty="0" smtClean="0">
                <a:solidFill>
                  <a:srgbClr val="FF0000"/>
                </a:solidFill>
              </a:rPr>
              <a:t>Dynamic Equivalence:  Thought for Thought</a:t>
            </a:r>
          </a:p>
          <a:p>
            <a:pPr lvl="0">
              <a:spcBef>
                <a:spcPts val="1800"/>
              </a:spcBef>
            </a:pPr>
            <a:r>
              <a:rPr lang="en-US" sz="3200" b="1" dirty="0" smtClean="0"/>
              <a:t>Positive:  They tend to explain biblical terms and be more meaning driven.  Example: Romans 3.21</a:t>
            </a:r>
          </a:p>
          <a:p>
            <a:pPr lvl="0">
              <a:spcBef>
                <a:spcPts val="1800"/>
              </a:spcBef>
            </a:pPr>
            <a:r>
              <a:rPr lang="en-US" sz="3200" b="1" dirty="0" smtClean="0">
                <a:solidFill>
                  <a:schemeClr val="accent2">
                    <a:lumMod val="50000"/>
                  </a:schemeClr>
                </a:solidFill>
              </a:rPr>
              <a:t>NASB</a:t>
            </a:r>
            <a:r>
              <a:rPr lang="en-US" sz="3200" b="1" dirty="0" smtClean="0"/>
              <a:t>: “</a:t>
            </a:r>
            <a:r>
              <a:rPr lang="en-US" sz="3200" b="1" dirty="0"/>
              <a:t>But now apart from the Law the righteousness of God has been manifested, being witnessed by the Law and the </a:t>
            </a:r>
            <a:r>
              <a:rPr lang="en-US" sz="3200" b="1" dirty="0" smtClean="0"/>
              <a:t>Prophets.” </a:t>
            </a:r>
          </a:p>
          <a:p>
            <a:pPr lvl="0">
              <a:spcBef>
                <a:spcPts val="1800"/>
              </a:spcBef>
            </a:pPr>
            <a:r>
              <a:rPr lang="en-US" sz="3200" b="1" dirty="0" smtClean="0">
                <a:solidFill>
                  <a:schemeClr val="accent2">
                    <a:lumMod val="50000"/>
                  </a:schemeClr>
                </a:solidFill>
              </a:rPr>
              <a:t>NLT</a:t>
            </a:r>
            <a:r>
              <a:rPr lang="en-US" sz="3200" b="1" dirty="0" smtClean="0"/>
              <a:t>: “</a:t>
            </a:r>
            <a:r>
              <a:rPr lang="en-US" sz="3200" b="1" dirty="0"/>
              <a:t>But now God has shown us a way to be made right with him without keeping the requirements of the law, as was promised in the writings of Moses and the prophets long ago.”</a:t>
            </a:r>
          </a:p>
        </p:txBody>
      </p:sp>
    </p:spTree>
    <p:extLst>
      <p:ext uri="{BB962C8B-B14F-4D97-AF65-F5344CB8AC3E}">
        <p14:creationId xmlns:p14="http://schemas.microsoft.com/office/powerpoint/2010/main" val="2738376471"/>
      </p:ext>
    </p:extLst>
  </p:cSld>
  <p:clrMapOvr>
    <a:masterClrMapping/>
  </p:clrMapOvr>
  <p:transition spd="slow">
    <p:wipe dir="d"/>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401753"/>
          </a:xfrm>
          <a:prstGeom prst="rect">
            <a:avLst/>
          </a:prstGeom>
          <a:noFill/>
        </p:spPr>
        <p:txBody>
          <a:bodyPr wrap="square" rtlCol="0">
            <a:spAutoFit/>
          </a:bodyPr>
          <a:lstStyle/>
          <a:p>
            <a:pPr lvl="0">
              <a:spcBef>
                <a:spcPts val="1800"/>
              </a:spcBef>
            </a:pPr>
            <a:r>
              <a:rPr lang="en-US" sz="3200" b="1" dirty="0" smtClean="0">
                <a:solidFill>
                  <a:srgbClr val="FF0000"/>
                </a:solidFill>
              </a:rPr>
              <a:t>Dynamic Equivalence:  Thought for Thought</a:t>
            </a:r>
          </a:p>
          <a:p>
            <a:pPr lvl="0">
              <a:spcBef>
                <a:spcPts val="1800"/>
              </a:spcBef>
            </a:pPr>
            <a:r>
              <a:rPr lang="en-US" sz="3200" b="1" dirty="0" smtClean="0"/>
              <a:t>Negative:  Allowing the translators to interpret takes it out of the reader’s hands.  Example: John 6.27</a:t>
            </a:r>
          </a:p>
          <a:p>
            <a:pPr lvl="0">
              <a:spcBef>
                <a:spcPts val="1800"/>
              </a:spcBef>
            </a:pPr>
            <a:r>
              <a:rPr lang="en-US" sz="3200" b="1" dirty="0" smtClean="0"/>
              <a:t>ESV:  “</a:t>
            </a:r>
            <a:r>
              <a:rPr lang="en-US" sz="3200" b="1" dirty="0"/>
              <a:t>For on him God the Father has set </a:t>
            </a:r>
            <a:r>
              <a:rPr lang="en-US" sz="3200" b="1" dirty="0">
                <a:solidFill>
                  <a:srgbClr val="FF0000"/>
                </a:solidFill>
              </a:rPr>
              <a:t>his</a:t>
            </a:r>
            <a:r>
              <a:rPr lang="en-US" sz="3200" b="1" dirty="0"/>
              <a:t> </a:t>
            </a:r>
            <a:r>
              <a:rPr lang="en-US" sz="3200" b="1" dirty="0">
                <a:solidFill>
                  <a:srgbClr val="FF0000"/>
                </a:solidFill>
              </a:rPr>
              <a:t>seal</a:t>
            </a:r>
            <a:r>
              <a:rPr lang="en-US" sz="3200" b="1" dirty="0"/>
              <a:t>.”  </a:t>
            </a:r>
            <a:endParaRPr lang="en-US" sz="3200" b="1" dirty="0" smtClean="0"/>
          </a:p>
          <a:p>
            <a:pPr lvl="0">
              <a:spcBef>
                <a:spcPts val="1800"/>
              </a:spcBef>
            </a:pPr>
            <a:r>
              <a:rPr lang="en-US" sz="3200" b="1" dirty="0" smtClean="0"/>
              <a:t>REB:  “…</a:t>
            </a:r>
            <a:r>
              <a:rPr lang="en-US" sz="3200" b="1" dirty="0" smtClean="0">
                <a:solidFill>
                  <a:srgbClr val="FF0000"/>
                </a:solidFill>
              </a:rPr>
              <a:t>the</a:t>
            </a:r>
            <a:r>
              <a:rPr lang="en-US" sz="3200" b="1" dirty="0" smtClean="0"/>
              <a:t> </a:t>
            </a:r>
            <a:r>
              <a:rPr lang="en-US" sz="3200" b="1" dirty="0" smtClean="0">
                <a:solidFill>
                  <a:srgbClr val="FF0000"/>
                </a:solidFill>
              </a:rPr>
              <a:t>seal </a:t>
            </a:r>
            <a:r>
              <a:rPr lang="en-US" sz="3200" b="1" dirty="0">
                <a:solidFill>
                  <a:srgbClr val="FF0000"/>
                </a:solidFill>
              </a:rPr>
              <a:t>of his authority</a:t>
            </a:r>
            <a:r>
              <a:rPr lang="en-US" sz="3200" b="1" dirty="0"/>
              <a:t>.” </a:t>
            </a:r>
            <a:endParaRPr lang="en-US" sz="3200" b="1" dirty="0" smtClean="0"/>
          </a:p>
          <a:p>
            <a:pPr lvl="0">
              <a:spcBef>
                <a:spcPts val="1800"/>
              </a:spcBef>
            </a:pPr>
            <a:r>
              <a:rPr lang="en-US" sz="3200" b="1" dirty="0" smtClean="0"/>
              <a:t>NLT</a:t>
            </a:r>
            <a:r>
              <a:rPr lang="en-US" sz="3200" b="1" dirty="0"/>
              <a:t>:  </a:t>
            </a:r>
            <a:r>
              <a:rPr lang="en-US" sz="3200" b="1" dirty="0" smtClean="0"/>
              <a:t>“…</a:t>
            </a:r>
            <a:r>
              <a:rPr lang="en-US" sz="3200" b="1" dirty="0" smtClean="0">
                <a:solidFill>
                  <a:srgbClr val="FF0000"/>
                </a:solidFill>
              </a:rPr>
              <a:t>the</a:t>
            </a:r>
            <a:r>
              <a:rPr lang="en-US" sz="3200" b="1" dirty="0" smtClean="0"/>
              <a:t> </a:t>
            </a:r>
            <a:r>
              <a:rPr lang="en-US" sz="3200" b="1" dirty="0" smtClean="0">
                <a:solidFill>
                  <a:srgbClr val="FF0000"/>
                </a:solidFill>
              </a:rPr>
              <a:t>seal </a:t>
            </a:r>
            <a:r>
              <a:rPr lang="en-US" sz="3200" b="1" dirty="0">
                <a:solidFill>
                  <a:srgbClr val="FF0000"/>
                </a:solidFill>
              </a:rPr>
              <a:t>of his approval</a:t>
            </a:r>
            <a:r>
              <a:rPr lang="en-US" sz="3200" b="1" dirty="0"/>
              <a:t>.”  </a:t>
            </a:r>
            <a:endParaRPr lang="en-US" sz="3200" b="1" dirty="0" smtClean="0"/>
          </a:p>
          <a:p>
            <a:pPr lvl="0">
              <a:spcBef>
                <a:spcPts val="1800"/>
              </a:spcBef>
            </a:pPr>
            <a:r>
              <a:rPr lang="en-US" sz="3200" b="1" dirty="0" smtClean="0"/>
              <a:t>CEV</a:t>
            </a:r>
            <a:r>
              <a:rPr lang="en-US" sz="3200" b="1" dirty="0"/>
              <a:t>: “God the Father </a:t>
            </a:r>
            <a:r>
              <a:rPr lang="en-US" sz="3200" b="1" dirty="0">
                <a:solidFill>
                  <a:srgbClr val="FF0000"/>
                </a:solidFill>
              </a:rPr>
              <a:t>has given him the right to do so</a:t>
            </a:r>
            <a:r>
              <a:rPr lang="en-US" sz="3200" b="1" dirty="0" smtClean="0">
                <a:solidFill>
                  <a:srgbClr val="FF0000"/>
                </a:solidFill>
              </a:rPr>
              <a:t>.</a:t>
            </a:r>
            <a:r>
              <a:rPr lang="en-US" sz="3200" b="1" dirty="0" smtClean="0"/>
              <a:t>”</a:t>
            </a:r>
          </a:p>
          <a:p>
            <a:pPr lvl="0">
              <a:spcBef>
                <a:spcPts val="1800"/>
              </a:spcBef>
            </a:pPr>
            <a:r>
              <a:rPr lang="en-US" sz="3200" b="1" dirty="0" smtClean="0"/>
              <a:t>Which is a correct interpretation?  What is the effect on the readers of the other translations?</a:t>
            </a:r>
            <a:endParaRPr lang="en-US" sz="3200" b="1" dirty="0"/>
          </a:p>
        </p:txBody>
      </p:sp>
    </p:spTree>
    <p:extLst>
      <p:ext uri="{BB962C8B-B14F-4D97-AF65-F5344CB8AC3E}">
        <p14:creationId xmlns:p14="http://schemas.microsoft.com/office/powerpoint/2010/main" val="651940378"/>
      </p:ext>
    </p:extLst>
  </p:cSld>
  <p:clrMapOvr>
    <a:masterClrMapping/>
  </p:clrMapOvr>
  <p:transition spd="slow">
    <p:wipe dir="d"/>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924973"/>
          </a:xfrm>
          <a:prstGeom prst="rect">
            <a:avLst/>
          </a:prstGeom>
          <a:noFill/>
        </p:spPr>
        <p:txBody>
          <a:bodyPr wrap="square" rtlCol="0">
            <a:spAutoFit/>
          </a:bodyPr>
          <a:lstStyle/>
          <a:p>
            <a:pPr lvl="0">
              <a:spcBef>
                <a:spcPts val="1800"/>
              </a:spcBef>
            </a:pPr>
            <a:r>
              <a:rPr lang="en-US" sz="3200" b="1" dirty="0" smtClean="0">
                <a:solidFill>
                  <a:srgbClr val="FF0000"/>
                </a:solidFill>
              </a:rPr>
              <a:t>Dynamic Equivalence:  Thought for Thought</a:t>
            </a:r>
          </a:p>
          <a:p>
            <a:pPr lvl="0">
              <a:spcBef>
                <a:spcPts val="1800"/>
              </a:spcBef>
            </a:pPr>
            <a:r>
              <a:rPr lang="en-US" sz="3200" b="1" dirty="0" smtClean="0"/>
              <a:t>Negative: The loss of biblical vocabulary hurts the church over time as theological meaning is lost and the rich verbal heritage is lost.  Example: Romans 5.1</a:t>
            </a:r>
          </a:p>
          <a:p>
            <a:pPr lvl="0">
              <a:spcBef>
                <a:spcPts val="1800"/>
              </a:spcBef>
            </a:pPr>
            <a:r>
              <a:rPr lang="en-US" sz="3200" b="1" dirty="0">
                <a:solidFill>
                  <a:schemeClr val="accent2">
                    <a:lumMod val="50000"/>
                  </a:schemeClr>
                </a:solidFill>
              </a:rPr>
              <a:t>NASB</a:t>
            </a:r>
            <a:r>
              <a:rPr lang="en-US" sz="3200" b="1" dirty="0"/>
              <a:t>:  “Therefore, having been </a:t>
            </a:r>
            <a:r>
              <a:rPr lang="en-US" sz="3200" b="1" dirty="0">
                <a:solidFill>
                  <a:srgbClr val="FF0000"/>
                </a:solidFill>
              </a:rPr>
              <a:t>justified</a:t>
            </a:r>
            <a:r>
              <a:rPr lang="en-US" sz="3200" b="1" dirty="0"/>
              <a:t> by faith, we have peace with God through our Lord Jesus Christ”; </a:t>
            </a:r>
            <a:endParaRPr lang="en-US" sz="3200" b="1" dirty="0" smtClean="0"/>
          </a:p>
          <a:p>
            <a:pPr lvl="0">
              <a:spcBef>
                <a:spcPts val="1800"/>
              </a:spcBef>
            </a:pPr>
            <a:r>
              <a:rPr lang="en-US" sz="3200" b="1" dirty="0" smtClean="0">
                <a:solidFill>
                  <a:schemeClr val="accent2">
                    <a:lumMod val="50000"/>
                  </a:schemeClr>
                </a:solidFill>
              </a:rPr>
              <a:t>NLT</a:t>
            </a:r>
            <a:r>
              <a:rPr lang="en-US" sz="3200" b="1" dirty="0"/>
              <a:t>:  “Therefore, since we have been </a:t>
            </a:r>
            <a:r>
              <a:rPr lang="en-US" sz="3200" b="1" dirty="0">
                <a:solidFill>
                  <a:srgbClr val="FF0000"/>
                </a:solidFill>
              </a:rPr>
              <a:t>made right in God's sight </a:t>
            </a:r>
            <a:r>
              <a:rPr lang="en-US" sz="3200" b="1" dirty="0"/>
              <a:t>by faith, we have peace with God because of what Jesus Christ our Lord has done for us.”  </a:t>
            </a:r>
            <a:endParaRPr lang="en-US" sz="3200" b="1" dirty="0" smtClean="0"/>
          </a:p>
          <a:p>
            <a:pPr lvl="0">
              <a:spcBef>
                <a:spcPts val="1800"/>
              </a:spcBef>
            </a:pPr>
            <a:r>
              <a:rPr lang="en-US" sz="3200" b="1" dirty="0" smtClean="0"/>
              <a:t>Fullness </a:t>
            </a:r>
            <a:r>
              <a:rPr lang="en-US" sz="3200" b="1" dirty="0"/>
              <a:t>of justification </a:t>
            </a:r>
            <a:r>
              <a:rPr lang="en-US" sz="3200" b="1" dirty="0" smtClean="0"/>
              <a:t>includes legal </a:t>
            </a:r>
            <a:r>
              <a:rPr lang="en-US" sz="3200" b="1" dirty="0"/>
              <a:t>declaration by </a:t>
            </a:r>
            <a:r>
              <a:rPr lang="en-US" sz="3200" b="1" dirty="0" smtClean="0"/>
              <a:t>God, </a:t>
            </a:r>
            <a:r>
              <a:rPr lang="en-US" sz="3200" b="1" dirty="0"/>
              <a:t>imputed righteousness of </a:t>
            </a:r>
            <a:r>
              <a:rPr lang="en-US" sz="3200" b="1" dirty="0" smtClean="0"/>
              <a:t>Christ.</a:t>
            </a:r>
          </a:p>
        </p:txBody>
      </p:sp>
    </p:spTree>
    <p:extLst>
      <p:ext uri="{BB962C8B-B14F-4D97-AF65-F5344CB8AC3E}">
        <p14:creationId xmlns:p14="http://schemas.microsoft.com/office/powerpoint/2010/main" val="268008927"/>
      </p:ext>
    </p:extLst>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5864" y="124692"/>
            <a:ext cx="8853054" cy="5678478"/>
          </a:xfrm>
          <a:prstGeom prst="rect">
            <a:avLst/>
          </a:prstGeom>
          <a:noFill/>
        </p:spPr>
        <p:txBody>
          <a:bodyPr wrap="square" rtlCol="0">
            <a:spAutoFit/>
          </a:bodyPr>
          <a:lstStyle/>
          <a:p>
            <a:pPr lvl="0"/>
            <a:r>
              <a:rPr lang="el-GR" sz="3200" b="1" dirty="0" smtClean="0"/>
              <a:t>Τις</a:t>
            </a:r>
            <a:r>
              <a:rPr lang="en-US" sz="3200" b="1" dirty="0" smtClean="0"/>
              <a:t> / 1 </a:t>
            </a:r>
            <a:r>
              <a:rPr lang="en-US" sz="3200" b="1" dirty="0"/>
              <a:t>John </a:t>
            </a:r>
            <a:r>
              <a:rPr lang="en-US" sz="3200" b="1" dirty="0" smtClean="0"/>
              <a:t>4.20 </a:t>
            </a:r>
          </a:p>
          <a:p>
            <a:pPr lvl="0">
              <a:spcBef>
                <a:spcPts val="1800"/>
              </a:spcBef>
            </a:pPr>
            <a:r>
              <a:rPr lang="en-US" sz="3200" b="1" dirty="0" smtClean="0"/>
              <a:t>KJV</a:t>
            </a:r>
            <a:r>
              <a:rPr lang="en-US" sz="3200" b="1" dirty="0"/>
              <a:t>:  “If </a:t>
            </a:r>
            <a:r>
              <a:rPr lang="en-US" sz="3200" b="1" u="sng" dirty="0">
                <a:solidFill>
                  <a:schemeClr val="accent2">
                    <a:lumMod val="50000"/>
                  </a:schemeClr>
                </a:solidFill>
              </a:rPr>
              <a:t>a man </a:t>
            </a:r>
            <a:r>
              <a:rPr lang="en-US" sz="3200" b="1" dirty="0" smtClean="0"/>
              <a:t>say, I love God, and </a:t>
            </a:r>
            <a:r>
              <a:rPr lang="en-US" sz="3200" b="1" dirty="0" err="1" smtClean="0"/>
              <a:t>hateth</a:t>
            </a:r>
            <a:r>
              <a:rPr lang="en-US" sz="3200" b="1" dirty="0" smtClean="0"/>
              <a:t> his brother, he is a liar…”</a:t>
            </a:r>
          </a:p>
          <a:p>
            <a:pPr lvl="0">
              <a:spcBef>
                <a:spcPts val="1800"/>
              </a:spcBef>
            </a:pPr>
            <a:r>
              <a:rPr lang="en-US" sz="3200" b="1" dirty="0" smtClean="0"/>
              <a:t>NET</a:t>
            </a:r>
            <a:r>
              <a:rPr lang="en-US" sz="3200" b="1" dirty="0"/>
              <a:t>: “If </a:t>
            </a:r>
            <a:r>
              <a:rPr lang="en-US" sz="3200" b="1" u="sng" dirty="0">
                <a:solidFill>
                  <a:schemeClr val="accent2">
                    <a:lumMod val="50000"/>
                  </a:schemeClr>
                </a:solidFill>
              </a:rPr>
              <a:t>anyone</a:t>
            </a:r>
            <a:r>
              <a:rPr lang="en-US" sz="3200" b="1" dirty="0"/>
              <a:t> </a:t>
            </a:r>
            <a:r>
              <a:rPr lang="en-US" sz="3200" b="1" dirty="0" smtClean="0"/>
              <a:t>says”</a:t>
            </a:r>
          </a:p>
          <a:p>
            <a:pPr lvl="0">
              <a:spcBef>
                <a:spcPts val="1800"/>
              </a:spcBef>
            </a:pPr>
            <a:r>
              <a:rPr lang="en-US" sz="3200" b="1" dirty="0" smtClean="0"/>
              <a:t>NIV</a:t>
            </a:r>
            <a:r>
              <a:rPr lang="en-US" sz="3200" b="1" dirty="0"/>
              <a:t>: “</a:t>
            </a:r>
            <a:r>
              <a:rPr lang="en-US" sz="3200" b="1" u="sng" dirty="0">
                <a:solidFill>
                  <a:schemeClr val="accent2">
                    <a:lumMod val="50000"/>
                  </a:schemeClr>
                </a:solidFill>
              </a:rPr>
              <a:t>Whoever</a:t>
            </a:r>
            <a:r>
              <a:rPr lang="en-US" sz="3200" b="1" dirty="0"/>
              <a:t> </a:t>
            </a:r>
            <a:r>
              <a:rPr lang="en-US" sz="3200" b="1" dirty="0" smtClean="0"/>
              <a:t>claims”</a:t>
            </a:r>
          </a:p>
          <a:p>
            <a:pPr lvl="0">
              <a:spcBef>
                <a:spcPts val="1800"/>
              </a:spcBef>
            </a:pPr>
            <a:r>
              <a:rPr lang="en-US" sz="3200" b="1" dirty="0" smtClean="0"/>
              <a:t>NLT</a:t>
            </a:r>
            <a:r>
              <a:rPr lang="en-US" sz="3200" b="1" dirty="0"/>
              <a:t>: “If </a:t>
            </a:r>
            <a:r>
              <a:rPr lang="en-US" sz="3200" b="1" u="sng" dirty="0">
                <a:solidFill>
                  <a:schemeClr val="accent2">
                    <a:lumMod val="50000"/>
                  </a:schemeClr>
                </a:solidFill>
              </a:rPr>
              <a:t>someone</a:t>
            </a:r>
            <a:r>
              <a:rPr lang="en-US" sz="3200" b="1" dirty="0"/>
              <a:t> </a:t>
            </a:r>
            <a:r>
              <a:rPr lang="en-US" sz="3200" b="1" dirty="0" smtClean="0"/>
              <a:t>says”</a:t>
            </a:r>
          </a:p>
          <a:p>
            <a:pPr lvl="0">
              <a:spcBef>
                <a:spcPts val="1800"/>
              </a:spcBef>
            </a:pPr>
            <a:r>
              <a:rPr lang="el-GR" sz="3200" b="1" dirty="0" smtClean="0"/>
              <a:t>Τις</a:t>
            </a:r>
            <a:r>
              <a:rPr lang="en-US" sz="3200" b="1" dirty="0" smtClean="0"/>
              <a:t> means someone, so any of these are appropriate translations, but in the context there is no reason to exclude women.</a:t>
            </a:r>
            <a:endParaRPr lang="en-US" sz="3200" b="1" dirty="0"/>
          </a:p>
        </p:txBody>
      </p:sp>
    </p:spTree>
    <p:extLst>
      <p:ext uri="{BB962C8B-B14F-4D97-AF65-F5344CB8AC3E}">
        <p14:creationId xmlns:p14="http://schemas.microsoft.com/office/powerpoint/2010/main" val="3955658981"/>
      </p:ext>
    </p:extLst>
  </p:cSld>
  <p:clrMapOvr>
    <a:masterClrMapping/>
  </p:clrMapOvr>
  <p:transition spd="slow">
    <p:wipe dir="d"/>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201698"/>
          </a:xfrm>
          <a:prstGeom prst="rect">
            <a:avLst/>
          </a:prstGeom>
          <a:noFill/>
        </p:spPr>
        <p:txBody>
          <a:bodyPr wrap="square" rtlCol="0">
            <a:spAutoFit/>
          </a:bodyPr>
          <a:lstStyle/>
          <a:p>
            <a:pPr lvl="0">
              <a:spcBef>
                <a:spcPts val="1800"/>
              </a:spcBef>
            </a:pPr>
            <a:r>
              <a:rPr lang="en-US" sz="3200" b="1" dirty="0" smtClean="0">
                <a:solidFill>
                  <a:srgbClr val="FF0000"/>
                </a:solidFill>
              </a:rPr>
              <a:t>Other Issues</a:t>
            </a:r>
          </a:p>
          <a:p>
            <a:pPr lvl="0">
              <a:spcBef>
                <a:spcPts val="1800"/>
              </a:spcBef>
            </a:pPr>
            <a:r>
              <a:rPr lang="en-US" sz="3200" b="1" dirty="0" smtClean="0"/>
              <a:t>All translations fail to perfectly render the full meaning of the original text.</a:t>
            </a:r>
          </a:p>
          <a:p>
            <a:pPr lvl="0">
              <a:spcBef>
                <a:spcPts val="1800"/>
              </a:spcBef>
            </a:pPr>
            <a:r>
              <a:rPr lang="en-US" sz="3200" b="1" dirty="0" smtClean="0"/>
              <a:t>For </a:t>
            </a:r>
            <a:r>
              <a:rPr lang="en-US" sz="3200" b="1" dirty="0"/>
              <a:t>example, some words in Greek signal things which have no equivalent in English.  We sometimes translate Greek </a:t>
            </a:r>
            <a:r>
              <a:rPr lang="en-US" sz="3200" b="1" dirty="0" err="1"/>
              <a:t>δέ</a:t>
            </a:r>
            <a:r>
              <a:rPr lang="en-US" sz="3200" b="1" dirty="0"/>
              <a:t> as “but</a:t>
            </a:r>
            <a:r>
              <a:rPr lang="en-US" sz="3200" b="1" dirty="0" smtClean="0"/>
              <a:t>,” “and,” “now,” “then” </a:t>
            </a:r>
            <a:r>
              <a:rPr lang="en-US" sz="3200" b="1" dirty="0"/>
              <a:t>but what it really does for a Greek speaker is signal that there is a new thought starting </a:t>
            </a:r>
            <a:r>
              <a:rPr lang="en-US" sz="3200" b="1" u="sng" dirty="0"/>
              <a:t>which is related </a:t>
            </a:r>
            <a:r>
              <a:rPr lang="en-US" sz="3200" b="1" dirty="0"/>
              <a:t>to the previous one</a:t>
            </a:r>
            <a:r>
              <a:rPr lang="en-US" sz="3200" b="1" dirty="0" smtClean="0"/>
              <a:t>.</a:t>
            </a:r>
          </a:p>
          <a:p>
            <a:pPr lvl="0">
              <a:spcBef>
                <a:spcPts val="1800"/>
              </a:spcBef>
            </a:pPr>
            <a:r>
              <a:rPr lang="en-US" sz="3200" b="1" dirty="0" smtClean="0"/>
              <a:t>In John 3.1, </a:t>
            </a:r>
            <a:r>
              <a:rPr lang="en-US" sz="3200" b="1" dirty="0" err="1" smtClean="0"/>
              <a:t>δέ</a:t>
            </a:r>
            <a:r>
              <a:rPr lang="en-US" sz="3200" b="1" dirty="0" smtClean="0"/>
              <a:t> tells us that Nicodemus is an example of the people discussed at the end of John 2. </a:t>
            </a:r>
            <a:endParaRPr lang="en-US" sz="3200" b="1" dirty="0"/>
          </a:p>
        </p:txBody>
      </p:sp>
    </p:spTree>
    <p:extLst>
      <p:ext uri="{BB962C8B-B14F-4D97-AF65-F5344CB8AC3E}">
        <p14:creationId xmlns:p14="http://schemas.microsoft.com/office/powerpoint/2010/main" val="4228530127"/>
      </p:ext>
    </p:extLst>
  </p:cSld>
  <p:clrMapOvr>
    <a:masterClrMapping/>
  </p:clrMapOvr>
  <p:transition spd="slow">
    <p:wipe dir="d"/>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4985980"/>
          </a:xfrm>
          <a:prstGeom prst="rect">
            <a:avLst/>
          </a:prstGeom>
          <a:noFill/>
        </p:spPr>
        <p:txBody>
          <a:bodyPr wrap="square" rtlCol="0">
            <a:spAutoFit/>
          </a:bodyPr>
          <a:lstStyle/>
          <a:p>
            <a:pPr lvl="0">
              <a:spcBef>
                <a:spcPts val="1800"/>
              </a:spcBef>
            </a:pPr>
            <a:r>
              <a:rPr lang="en-US" sz="3200" b="1" dirty="0" smtClean="0">
                <a:solidFill>
                  <a:srgbClr val="FF0000"/>
                </a:solidFill>
              </a:rPr>
              <a:t>Other Issues</a:t>
            </a:r>
          </a:p>
          <a:p>
            <a:pPr lvl="0">
              <a:spcBef>
                <a:spcPts val="1800"/>
              </a:spcBef>
            </a:pPr>
            <a:r>
              <a:rPr lang="en-US" sz="3200" b="1" dirty="0" smtClean="0"/>
              <a:t>All translations fail to perfectly render the full meaning of the original text.</a:t>
            </a:r>
          </a:p>
          <a:p>
            <a:pPr lvl="0">
              <a:spcBef>
                <a:spcPts val="1800"/>
              </a:spcBef>
            </a:pPr>
            <a:r>
              <a:rPr lang="en-US" sz="3200" b="1" dirty="0" smtClean="0"/>
              <a:t>For </a:t>
            </a:r>
            <a:r>
              <a:rPr lang="en-US" sz="3200" b="1" dirty="0"/>
              <a:t>example</a:t>
            </a:r>
            <a:r>
              <a:rPr lang="en-US" sz="3200" b="1" dirty="0" smtClean="0"/>
              <a:t>, </a:t>
            </a:r>
            <a:r>
              <a:rPr lang="en-US" sz="3200" b="1" dirty="0"/>
              <a:t>Hebrew sentence structure in narrative will change to signify what is narrative plot and what is explanatory background or to focus the reader on a particularly important detail, as if guiding the cameraman to the right shot.  This significance is missed in any English </a:t>
            </a:r>
            <a:r>
              <a:rPr lang="en-US" sz="3200" b="1" dirty="0" smtClean="0"/>
              <a:t>translation. </a:t>
            </a:r>
            <a:endParaRPr lang="en-US" sz="3200" b="1" dirty="0"/>
          </a:p>
        </p:txBody>
      </p:sp>
    </p:spTree>
    <p:extLst>
      <p:ext uri="{BB962C8B-B14F-4D97-AF65-F5344CB8AC3E}">
        <p14:creationId xmlns:p14="http://schemas.microsoft.com/office/powerpoint/2010/main" val="1404279824"/>
      </p:ext>
    </p:extLst>
  </p:cSld>
  <p:clrMapOvr>
    <a:masterClrMapping/>
  </p:clrMapOvr>
  <p:transition spd="slow">
    <p:wipe dir="d"/>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924973"/>
          </a:xfrm>
          <a:prstGeom prst="rect">
            <a:avLst/>
          </a:prstGeom>
          <a:noFill/>
        </p:spPr>
        <p:txBody>
          <a:bodyPr wrap="square" rtlCol="0">
            <a:spAutoFit/>
          </a:bodyPr>
          <a:lstStyle/>
          <a:p>
            <a:pPr lvl="0">
              <a:spcBef>
                <a:spcPts val="1800"/>
              </a:spcBef>
            </a:pPr>
            <a:r>
              <a:rPr lang="en-US" sz="3200" b="1" dirty="0" smtClean="0">
                <a:solidFill>
                  <a:srgbClr val="FF0000"/>
                </a:solidFill>
              </a:rPr>
              <a:t>Other Issues in Translation Approach</a:t>
            </a:r>
          </a:p>
          <a:p>
            <a:pPr lvl="0">
              <a:spcBef>
                <a:spcPts val="1800"/>
              </a:spcBef>
            </a:pPr>
            <a:r>
              <a:rPr lang="en-US" sz="3200" b="1" dirty="0" smtClean="0"/>
              <a:t>Some translations are inconsistent in approach or quality.</a:t>
            </a:r>
          </a:p>
          <a:p>
            <a:pPr marL="457200" lvl="0" indent="-457200">
              <a:spcBef>
                <a:spcPts val="1800"/>
              </a:spcBef>
              <a:buFont typeface="Wingdings" panose="05000000000000000000" pitchFamily="2" charset="2"/>
              <a:buChar char="§"/>
            </a:pPr>
            <a:r>
              <a:rPr lang="en-US" sz="3200" b="1" dirty="0" smtClean="0"/>
              <a:t>NET in OT is sometimes very formal and sometimes very dynamic or anywhere in between.</a:t>
            </a:r>
          </a:p>
          <a:p>
            <a:pPr marL="457200" lvl="0" indent="-457200">
              <a:spcBef>
                <a:spcPts val="1800"/>
              </a:spcBef>
              <a:buFont typeface="Wingdings" panose="05000000000000000000" pitchFamily="2" charset="2"/>
              <a:buChar char="§"/>
            </a:pPr>
            <a:r>
              <a:rPr lang="en-US" sz="3200" b="1" dirty="0" smtClean="0"/>
              <a:t>ESV copies RSV 90% of the time, making it very formal, but freely edits the other 10%.</a:t>
            </a:r>
          </a:p>
          <a:p>
            <a:pPr marL="457200" lvl="0" indent="-457200">
              <a:spcBef>
                <a:spcPts val="1800"/>
              </a:spcBef>
              <a:buFont typeface="Wingdings" panose="05000000000000000000" pitchFamily="2" charset="2"/>
              <a:buChar char="§"/>
            </a:pPr>
            <a:r>
              <a:rPr lang="en-US" sz="3200" b="1" dirty="0" smtClean="0"/>
              <a:t>KJV is considered weak in Job and several prophetic books; in Romans and 1-2 Corinthians, it has several minor inaccuracies.  Hebrews 4.8 has “Jesus” when it should have “Joshua.”</a:t>
            </a:r>
            <a:endParaRPr lang="en-US" sz="3200" b="1" dirty="0"/>
          </a:p>
        </p:txBody>
      </p:sp>
    </p:spTree>
    <p:extLst>
      <p:ext uri="{BB962C8B-B14F-4D97-AF65-F5344CB8AC3E}">
        <p14:creationId xmlns:p14="http://schemas.microsoft.com/office/powerpoint/2010/main" val="3646761649"/>
      </p:ext>
    </p:extLst>
  </p:cSld>
  <p:clrMapOvr>
    <a:masterClrMapping/>
  </p:clrMapOvr>
  <p:transition spd="slow">
    <p:wipe dir="d"/>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641764"/>
            <a:ext cx="9144000" cy="3508653"/>
          </a:xfrm>
          <a:prstGeom prst="rect">
            <a:avLst/>
          </a:prstGeom>
          <a:noFill/>
        </p:spPr>
        <p:txBody>
          <a:bodyPr wrap="square" rtlCol="0">
            <a:spAutoFit/>
          </a:bodyPr>
          <a:lstStyle/>
          <a:p>
            <a:pPr lvl="0" algn="ctr">
              <a:spcBef>
                <a:spcPts val="1800"/>
              </a:spcBef>
            </a:pPr>
            <a:r>
              <a:rPr lang="en-US" sz="3200" b="1" dirty="0" smtClean="0"/>
              <a:t>Manuscript Basis</a:t>
            </a:r>
          </a:p>
          <a:p>
            <a:pPr lvl="0" algn="ctr">
              <a:spcBef>
                <a:spcPts val="1800"/>
              </a:spcBef>
            </a:pPr>
            <a:endParaRPr lang="en-US" sz="3200" b="1" dirty="0"/>
          </a:p>
          <a:p>
            <a:pPr lvl="0" algn="ctr">
              <a:spcBef>
                <a:spcPts val="1800"/>
              </a:spcBef>
            </a:pPr>
            <a:r>
              <a:rPr lang="en-US" sz="3200" b="1" dirty="0"/>
              <a:t>We do not have any original copies of the Hebrew [and Aramaic] Old Testament or the Greek New Testament, but we have a great deal of manuscript evidence for what they said.</a:t>
            </a:r>
          </a:p>
        </p:txBody>
      </p:sp>
    </p:spTree>
    <p:extLst>
      <p:ext uri="{BB962C8B-B14F-4D97-AF65-F5344CB8AC3E}">
        <p14:creationId xmlns:p14="http://schemas.microsoft.com/office/powerpoint/2010/main" val="3879372938"/>
      </p:ext>
    </p:extLst>
  </p:cSld>
  <p:clrMapOvr>
    <a:masterClrMapping/>
  </p:clrMapOvr>
  <p:transition spd="slow">
    <p:wipe dir="d"/>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0390"/>
            <a:ext cx="9144000" cy="6494085"/>
          </a:xfrm>
          <a:prstGeom prst="rect">
            <a:avLst/>
          </a:prstGeom>
          <a:noFill/>
        </p:spPr>
        <p:txBody>
          <a:bodyPr wrap="square" rtlCol="0">
            <a:spAutoFit/>
          </a:bodyPr>
          <a:lstStyle/>
          <a:p>
            <a:pPr lvl="0">
              <a:spcBef>
                <a:spcPts val="1800"/>
              </a:spcBef>
            </a:pPr>
            <a:r>
              <a:rPr lang="en-US" sz="3200" b="1" dirty="0" smtClean="0">
                <a:solidFill>
                  <a:srgbClr val="FF0000"/>
                </a:solidFill>
              </a:rPr>
              <a:t>Hebrew / Aramaic Manuscripts</a:t>
            </a:r>
          </a:p>
          <a:p>
            <a:endParaRPr lang="en-US" sz="3200" dirty="0" smtClean="0"/>
          </a:p>
          <a:p>
            <a:r>
              <a:rPr lang="en-US" sz="3200" b="1" dirty="0" smtClean="0"/>
              <a:t>All the </a:t>
            </a:r>
            <a:r>
              <a:rPr lang="en-US" sz="3200" b="1" dirty="0"/>
              <a:t>popular modern </a:t>
            </a:r>
            <a:r>
              <a:rPr lang="en-US" sz="3200" b="1" dirty="0" smtClean="0"/>
              <a:t>English translations </a:t>
            </a:r>
            <a:r>
              <a:rPr lang="en-US" sz="3200" b="1" dirty="0"/>
              <a:t>are based on the same Hebrew/Aramaic manuscript, called the Leningrad Codex.  </a:t>
            </a:r>
          </a:p>
          <a:p>
            <a:pPr lvl="0"/>
            <a:endParaRPr lang="en-US" sz="3200" b="1" dirty="0" smtClean="0"/>
          </a:p>
          <a:p>
            <a:pPr marL="457200" lvl="0" indent="-457200">
              <a:buFont typeface="Wingdings" panose="05000000000000000000" pitchFamily="2" charset="2"/>
              <a:buChar char="§"/>
            </a:pPr>
            <a:r>
              <a:rPr lang="en-US" sz="3200" b="1" dirty="0" smtClean="0"/>
              <a:t>This </a:t>
            </a:r>
            <a:r>
              <a:rPr lang="en-US" sz="3200" b="1" dirty="0"/>
              <a:t>copy of the Old Testament dates to the year AD1008.  </a:t>
            </a:r>
          </a:p>
          <a:p>
            <a:pPr marL="457200" lvl="0" indent="-457200">
              <a:buFont typeface="Wingdings" panose="05000000000000000000" pitchFamily="2" charset="2"/>
              <a:buChar char="§"/>
            </a:pPr>
            <a:endParaRPr lang="en-US" sz="3200" b="1" dirty="0" smtClean="0"/>
          </a:p>
          <a:p>
            <a:pPr marL="457200" lvl="0" indent="-457200">
              <a:buFont typeface="Wingdings" panose="05000000000000000000" pitchFamily="2" charset="2"/>
              <a:buChar char="§"/>
            </a:pPr>
            <a:r>
              <a:rPr lang="en-US" sz="3200" b="1" dirty="0" smtClean="0"/>
              <a:t>There </a:t>
            </a:r>
            <a:r>
              <a:rPr lang="en-US" sz="3200" b="1" dirty="0"/>
              <a:t>are over three thousand hand-written Hebrew copies of the Old Testament, but almost all of them were copied after the Leningrad Codex.  </a:t>
            </a:r>
          </a:p>
        </p:txBody>
      </p:sp>
    </p:spTree>
    <p:extLst>
      <p:ext uri="{BB962C8B-B14F-4D97-AF65-F5344CB8AC3E}">
        <p14:creationId xmlns:p14="http://schemas.microsoft.com/office/powerpoint/2010/main" val="3477030372"/>
      </p:ext>
    </p:extLst>
  </p:cSld>
  <p:clrMapOvr>
    <a:masterClrMapping/>
  </p:clrMapOvr>
  <p:transition spd="slow">
    <p:wipe dir="d"/>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0390"/>
            <a:ext cx="9144000" cy="6924973"/>
          </a:xfrm>
          <a:prstGeom prst="rect">
            <a:avLst/>
          </a:prstGeom>
          <a:noFill/>
        </p:spPr>
        <p:txBody>
          <a:bodyPr wrap="square" rtlCol="0">
            <a:spAutoFit/>
          </a:bodyPr>
          <a:lstStyle/>
          <a:p>
            <a:pPr lvl="0">
              <a:spcBef>
                <a:spcPts val="1800"/>
              </a:spcBef>
            </a:pPr>
            <a:r>
              <a:rPr lang="en-US" sz="3200" b="1" dirty="0" smtClean="0">
                <a:solidFill>
                  <a:srgbClr val="FF0000"/>
                </a:solidFill>
              </a:rPr>
              <a:t>Hebrew / Aramaic Manuscripts</a:t>
            </a:r>
          </a:p>
          <a:p>
            <a:pPr marL="457200" lvl="0" indent="-457200">
              <a:spcBef>
                <a:spcPts val="2400"/>
              </a:spcBef>
              <a:buFont typeface="Wingdings" panose="05000000000000000000" pitchFamily="2" charset="2"/>
              <a:buChar char="§"/>
            </a:pPr>
            <a:r>
              <a:rPr lang="en-US" sz="3200" b="1" dirty="0" smtClean="0"/>
              <a:t>Most </a:t>
            </a:r>
            <a:r>
              <a:rPr lang="en-US" sz="3200" b="1" dirty="0"/>
              <a:t>importantly, Old Testament copies among the Dead Sea Scrolls, which date to around the time of Jesus, largely agree with the Leningrad Codex.  </a:t>
            </a:r>
          </a:p>
          <a:p>
            <a:pPr marL="457200" lvl="0" indent="-457200">
              <a:spcBef>
                <a:spcPts val="2400"/>
              </a:spcBef>
              <a:buFont typeface="Wingdings" panose="05000000000000000000" pitchFamily="2" charset="2"/>
              <a:buChar char="§"/>
            </a:pPr>
            <a:r>
              <a:rPr lang="en-US" sz="3200" b="1" dirty="0" smtClean="0"/>
              <a:t>Old </a:t>
            </a:r>
            <a:r>
              <a:rPr lang="en-US" sz="3200" b="1" dirty="0"/>
              <a:t>Testament translators start with the Leningrad Codex, and then consider any variations in the other [especially earlier] manuscripts as they translate.</a:t>
            </a:r>
          </a:p>
          <a:p>
            <a:pPr marL="457200" indent="-457200">
              <a:spcBef>
                <a:spcPts val="2400"/>
              </a:spcBef>
              <a:buFont typeface="Wingdings" panose="05000000000000000000" pitchFamily="2" charset="2"/>
              <a:buChar char="§"/>
            </a:pPr>
            <a:r>
              <a:rPr lang="en-US" sz="3200" b="1" dirty="0" smtClean="0"/>
              <a:t>KJV </a:t>
            </a:r>
            <a:r>
              <a:rPr lang="en-US" sz="3200" b="1" dirty="0"/>
              <a:t>was based on a version of the Masoretic Text, which might have differed slightly from this codex</a:t>
            </a:r>
            <a:r>
              <a:rPr lang="en-US" sz="3200" b="1" dirty="0" smtClean="0"/>
              <a:t>.</a:t>
            </a:r>
            <a:endParaRPr lang="en-US" sz="3200" b="1" dirty="0"/>
          </a:p>
        </p:txBody>
      </p:sp>
    </p:spTree>
    <p:extLst>
      <p:ext uri="{BB962C8B-B14F-4D97-AF65-F5344CB8AC3E}">
        <p14:creationId xmlns:p14="http://schemas.microsoft.com/office/powerpoint/2010/main" val="489353643"/>
      </p:ext>
    </p:extLst>
  </p:cSld>
  <p:clrMapOvr>
    <a:masterClrMapping/>
  </p:clrMapOvr>
  <p:transition spd="slow">
    <p:wipe dir="d"/>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0390"/>
            <a:ext cx="9144000" cy="4524315"/>
          </a:xfrm>
          <a:prstGeom prst="rect">
            <a:avLst/>
          </a:prstGeom>
          <a:noFill/>
        </p:spPr>
        <p:txBody>
          <a:bodyPr wrap="square" rtlCol="0">
            <a:spAutoFit/>
          </a:bodyPr>
          <a:lstStyle/>
          <a:p>
            <a:pPr lvl="0">
              <a:spcBef>
                <a:spcPts val="1800"/>
              </a:spcBef>
            </a:pPr>
            <a:r>
              <a:rPr lang="en-US" sz="3200" b="1" dirty="0" smtClean="0">
                <a:solidFill>
                  <a:srgbClr val="FF0000"/>
                </a:solidFill>
              </a:rPr>
              <a:t>NT Manuscripts</a:t>
            </a:r>
          </a:p>
          <a:p>
            <a:pPr lvl="0"/>
            <a:endParaRPr lang="en-US" sz="3200" b="1" dirty="0">
              <a:solidFill>
                <a:srgbClr val="FF0000"/>
              </a:solidFill>
            </a:endParaRPr>
          </a:p>
          <a:p>
            <a:pPr lvl="0"/>
            <a:r>
              <a:rPr lang="en-US" sz="3200" b="1" dirty="0"/>
              <a:t>We have almost six thousand ancient Greek New Testament manuscripts, dating back to the first century.  </a:t>
            </a:r>
            <a:endParaRPr lang="en-US" sz="3200" b="1" dirty="0" smtClean="0"/>
          </a:p>
          <a:p>
            <a:pPr lvl="0"/>
            <a:endParaRPr lang="en-US" sz="3200" b="1" dirty="0" smtClean="0"/>
          </a:p>
          <a:p>
            <a:pPr lvl="0"/>
            <a:r>
              <a:rPr lang="en-US" sz="3200" b="1" dirty="0" smtClean="0"/>
              <a:t>We </a:t>
            </a:r>
            <a:r>
              <a:rPr lang="en-US" sz="3200" b="1" dirty="0"/>
              <a:t>also have thousands of early translations into other languages and thousands of quotations of Scripture in the writings of the early church. </a:t>
            </a:r>
            <a:endParaRPr lang="en-US" sz="3200" b="1" dirty="0" smtClean="0">
              <a:solidFill>
                <a:srgbClr val="FF0000"/>
              </a:solidFill>
            </a:endParaRPr>
          </a:p>
        </p:txBody>
      </p:sp>
    </p:spTree>
    <p:extLst>
      <p:ext uri="{BB962C8B-B14F-4D97-AF65-F5344CB8AC3E}">
        <p14:creationId xmlns:p14="http://schemas.microsoft.com/office/powerpoint/2010/main" val="1444037250"/>
      </p:ext>
    </p:extLst>
  </p:cSld>
  <p:clrMapOvr>
    <a:masterClrMapping/>
  </p:clrMapOvr>
  <p:transition spd="slow">
    <p:wipe dir="d"/>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0390"/>
            <a:ext cx="9144000" cy="6617196"/>
          </a:xfrm>
          <a:prstGeom prst="rect">
            <a:avLst/>
          </a:prstGeom>
          <a:noFill/>
        </p:spPr>
        <p:txBody>
          <a:bodyPr wrap="square" rtlCol="0">
            <a:spAutoFit/>
          </a:bodyPr>
          <a:lstStyle/>
          <a:p>
            <a:pPr lvl="0">
              <a:spcBef>
                <a:spcPts val="1800"/>
              </a:spcBef>
            </a:pPr>
            <a:r>
              <a:rPr lang="en-US" sz="3200" b="1" dirty="0" smtClean="0">
                <a:solidFill>
                  <a:srgbClr val="FF0000"/>
                </a:solidFill>
              </a:rPr>
              <a:t>NT Manuscripts</a:t>
            </a:r>
          </a:p>
          <a:p>
            <a:pPr lvl="0"/>
            <a:endParaRPr lang="en-US" sz="3200" b="1" dirty="0">
              <a:solidFill>
                <a:srgbClr val="FF0000"/>
              </a:solidFill>
            </a:endParaRPr>
          </a:p>
          <a:p>
            <a:r>
              <a:rPr lang="en-US" sz="3200" b="1" dirty="0"/>
              <a:t>Most translators believe in analyzing this manuscript evidence and tracing any variations as they occurred through time, to determine what the earliest and most original wording must have been.  </a:t>
            </a:r>
            <a:endParaRPr lang="en-US" sz="3200" b="1" dirty="0" smtClean="0"/>
          </a:p>
          <a:p>
            <a:pPr marL="457200" indent="-457200">
              <a:spcBef>
                <a:spcPts val="2400"/>
              </a:spcBef>
              <a:buFont typeface="Wingdings" panose="05000000000000000000" pitchFamily="2" charset="2"/>
              <a:buChar char="§"/>
            </a:pPr>
            <a:r>
              <a:rPr lang="en-US" sz="3200" b="1" dirty="0" smtClean="0"/>
              <a:t>This </a:t>
            </a:r>
            <a:r>
              <a:rPr lang="en-US" sz="3200" b="1" dirty="0"/>
              <a:t>process results in a “critical” or “eclectic” Greek text, which gets translated into English.  </a:t>
            </a:r>
          </a:p>
          <a:p>
            <a:pPr marL="457200" lvl="0" indent="-457200">
              <a:spcBef>
                <a:spcPts val="2400"/>
              </a:spcBef>
              <a:buFont typeface="Wingdings" panose="05000000000000000000" pitchFamily="2" charset="2"/>
              <a:buChar char="§"/>
            </a:pPr>
            <a:r>
              <a:rPr lang="en-US" sz="3200" b="1" dirty="0"/>
              <a:t>Most modern translations rely on the critical text known as the Nestle-Aland.  This text gets updated from time to time, as new manuscripts are discovered.  </a:t>
            </a:r>
            <a:r>
              <a:rPr lang="en-US" sz="3200" b="1" dirty="0" smtClean="0"/>
              <a:t>NA28 is the current version.</a:t>
            </a:r>
            <a:endParaRPr lang="en-US" sz="3200" b="1" dirty="0"/>
          </a:p>
        </p:txBody>
      </p:sp>
    </p:spTree>
    <p:extLst>
      <p:ext uri="{BB962C8B-B14F-4D97-AF65-F5344CB8AC3E}">
        <p14:creationId xmlns:p14="http://schemas.microsoft.com/office/powerpoint/2010/main" val="1709311939"/>
      </p:ext>
    </p:extLst>
  </p:cSld>
  <p:clrMapOvr>
    <a:masterClrMapping/>
  </p:clrMapOvr>
  <p:transition spd="slow">
    <p:wipe dir="d"/>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0390"/>
            <a:ext cx="9144000" cy="6494085"/>
          </a:xfrm>
          <a:prstGeom prst="rect">
            <a:avLst/>
          </a:prstGeom>
          <a:noFill/>
        </p:spPr>
        <p:txBody>
          <a:bodyPr wrap="square" rtlCol="0">
            <a:spAutoFit/>
          </a:bodyPr>
          <a:lstStyle/>
          <a:p>
            <a:pPr lvl="0">
              <a:spcBef>
                <a:spcPts val="1800"/>
              </a:spcBef>
            </a:pPr>
            <a:r>
              <a:rPr lang="en-US" sz="3200" b="1" dirty="0" smtClean="0">
                <a:solidFill>
                  <a:srgbClr val="FF0000"/>
                </a:solidFill>
              </a:rPr>
              <a:t>NT Manuscripts</a:t>
            </a:r>
          </a:p>
          <a:p>
            <a:pPr lvl="0"/>
            <a:endParaRPr lang="en-US" sz="3200" b="1" dirty="0">
              <a:solidFill>
                <a:srgbClr val="FF0000"/>
              </a:solidFill>
            </a:endParaRPr>
          </a:p>
          <a:p>
            <a:r>
              <a:rPr lang="en-US" sz="3200" b="1" dirty="0"/>
              <a:t>Some scholars prefer to rely on what is known as the “majority text” which uses a different method of determining the Greek text when there are differences in the manuscripts, relying on which variant occurs the most often.  </a:t>
            </a:r>
          </a:p>
          <a:p>
            <a:pPr lvl="0"/>
            <a:endParaRPr lang="en-US" sz="3200" b="1" dirty="0" smtClean="0"/>
          </a:p>
          <a:p>
            <a:pPr marL="457200" lvl="0" indent="-457200">
              <a:buFont typeface="Wingdings" panose="05000000000000000000" pitchFamily="2" charset="2"/>
              <a:buChar char="§"/>
            </a:pPr>
            <a:r>
              <a:rPr lang="en-US" sz="3200" b="1" dirty="0" smtClean="0"/>
              <a:t>The </a:t>
            </a:r>
            <a:r>
              <a:rPr lang="en-US" sz="3200" b="1" dirty="0"/>
              <a:t>problem with this is that it is biased toward a group of writings that were “mass produced” and produced later in time in the Byzantine Empire and so </a:t>
            </a:r>
            <a:r>
              <a:rPr lang="en-US" sz="3200" b="1" dirty="0" smtClean="0"/>
              <a:t>are better </a:t>
            </a:r>
            <a:r>
              <a:rPr lang="en-US" sz="3200" b="1" dirty="0"/>
              <a:t>preserved, but </a:t>
            </a:r>
            <a:r>
              <a:rPr lang="en-US" sz="3200" b="1" dirty="0" smtClean="0"/>
              <a:t>are </a:t>
            </a:r>
            <a:r>
              <a:rPr lang="en-US" sz="3200" b="1" dirty="0"/>
              <a:t>thought by most scholars to contain the most errors</a:t>
            </a:r>
            <a:r>
              <a:rPr lang="en-US" sz="3200" b="1" dirty="0" smtClean="0"/>
              <a:t>.</a:t>
            </a:r>
            <a:endParaRPr lang="en-US" sz="3200" b="1" dirty="0"/>
          </a:p>
        </p:txBody>
      </p:sp>
    </p:spTree>
    <p:extLst>
      <p:ext uri="{BB962C8B-B14F-4D97-AF65-F5344CB8AC3E}">
        <p14:creationId xmlns:p14="http://schemas.microsoft.com/office/powerpoint/2010/main" val="731990988"/>
      </p:ext>
    </p:extLst>
  </p:cSld>
  <p:clrMapOvr>
    <a:masterClrMapping/>
  </p:clrMapOvr>
  <p:transition spd="slow">
    <p:wipe dir="d"/>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0390"/>
            <a:ext cx="9144000" cy="3539430"/>
          </a:xfrm>
          <a:prstGeom prst="rect">
            <a:avLst/>
          </a:prstGeom>
          <a:noFill/>
        </p:spPr>
        <p:txBody>
          <a:bodyPr wrap="square" rtlCol="0">
            <a:spAutoFit/>
          </a:bodyPr>
          <a:lstStyle/>
          <a:p>
            <a:pPr lvl="0">
              <a:spcBef>
                <a:spcPts val="1800"/>
              </a:spcBef>
            </a:pPr>
            <a:r>
              <a:rPr lang="en-US" sz="3200" b="1" dirty="0" smtClean="0">
                <a:solidFill>
                  <a:srgbClr val="FF0000"/>
                </a:solidFill>
              </a:rPr>
              <a:t>NT Manuscripts</a:t>
            </a:r>
          </a:p>
          <a:p>
            <a:pPr lvl="0"/>
            <a:endParaRPr lang="en-US" sz="3200" b="1" dirty="0">
              <a:solidFill>
                <a:srgbClr val="FF0000"/>
              </a:solidFill>
            </a:endParaRPr>
          </a:p>
          <a:p>
            <a:r>
              <a:rPr lang="en-US" sz="3200" b="1" dirty="0"/>
              <a:t>The KJV was based on a Greek text put together by Roman Catholic priest Erasmus and edited by </a:t>
            </a:r>
            <a:r>
              <a:rPr lang="en-US" sz="3200" b="1" dirty="0" err="1" smtClean="0"/>
              <a:t>Beza</a:t>
            </a:r>
            <a:r>
              <a:rPr lang="en-US" sz="3200" b="1" dirty="0" smtClean="0"/>
              <a:t>.</a:t>
            </a:r>
          </a:p>
          <a:p>
            <a:endParaRPr lang="en-US" sz="3200" b="1" dirty="0"/>
          </a:p>
          <a:p>
            <a:pPr marL="457200" indent="-457200">
              <a:buFont typeface="Wingdings" panose="05000000000000000000" pitchFamily="2" charset="2"/>
              <a:buChar char="§"/>
            </a:pPr>
            <a:r>
              <a:rPr lang="en-US" sz="3200" b="1" dirty="0" smtClean="0"/>
              <a:t>It is called </a:t>
            </a:r>
            <a:r>
              <a:rPr lang="en-US" sz="3200" b="1" dirty="0"/>
              <a:t>the “received text” or “</a:t>
            </a:r>
            <a:r>
              <a:rPr lang="en-US" sz="3200" b="1" dirty="0" err="1"/>
              <a:t>textus</a:t>
            </a:r>
            <a:r>
              <a:rPr lang="en-US" sz="3200" b="1" dirty="0"/>
              <a:t> </a:t>
            </a:r>
            <a:r>
              <a:rPr lang="en-US" sz="3200" b="1" dirty="0" err="1"/>
              <a:t>receptus</a:t>
            </a:r>
            <a:r>
              <a:rPr lang="en-US" sz="3200" b="1" dirty="0"/>
              <a:t>” by KJV </a:t>
            </a:r>
            <a:r>
              <a:rPr lang="en-US" sz="3200" b="1" dirty="0" smtClean="0"/>
              <a:t>advocates.  </a:t>
            </a:r>
            <a:endParaRPr lang="en-US" sz="3200" b="1" dirty="0"/>
          </a:p>
        </p:txBody>
      </p:sp>
    </p:spTree>
    <p:extLst>
      <p:ext uri="{BB962C8B-B14F-4D97-AF65-F5344CB8AC3E}">
        <p14:creationId xmlns:p14="http://schemas.microsoft.com/office/powerpoint/2010/main" val="3684737001"/>
      </p:ext>
    </p:extLst>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5864" y="124692"/>
            <a:ext cx="8853054" cy="3247043"/>
          </a:xfrm>
          <a:prstGeom prst="rect">
            <a:avLst/>
          </a:prstGeom>
          <a:noFill/>
        </p:spPr>
        <p:txBody>
          <a:bodyPr wrap="square" rtlCol="0">
            <a:spAutoFit/>
          </a:bodyPr>
          <a:lstStyle/>
          <a:p>
            <a:pPr lvl="0"/>
            <a:r>
              <a:rPr lang="he-IL" sz="3200" b="1" dirty="0">
                <a:latin typeface="Times New Roman" panose="02020603050405020304" pitchFamily="18" charset="0"/>
                <a:cs typeface="Times New Roman" panose="02020603050405020304" pitchFamily="18" charset="0"/>
              </a:rPr>
              <a:t>אִישׁ</a:t>
            </a:r>
            <a:r>
              <a:rPr lang="en-US" sz="3200" b="1" dirty="0"/>
              <a:t> </a:t>
            </a:r>
            <a:r>
              <a:rPr lang="en-US" sz="3200" b="1" dirty="0" smtClean="0"/>
              <a:t>/ Psalm 1.1</a:t>
            </a:r>
          </a:p>
          <a:p>
            <a:pPr lvl="0">
              <a:spcBef>
                <a:spcPts val="1800"/>
              </a:spcBef>
            </a:pPr>
            <a:r>
              <a:rPr lang="en-US" sz="3200" b="1" dirty="0" smtClean="0"/>
              <a:t>ESV</a:t>
            </a:r>
            <a:r>
              <a:rPr lang="en-US" sz="3200" b="1" dirty="0"/>
              <a:t>: “Blessed is the </a:t>
            </a:r>
            <a:r>
              <a:rPr lang="en-US" sz="3200" b="1" u="sng" dirty="0" smtClean="0">
                <a:solidFill>
                  <a:schemeClr val="accent2">
                    <a:lumMod val="50000"/>
                  </a:schemeClr>
                </a:solidFill>
              </a:rPr>
              <a:t>man</a:t>
            </a:r>
            <a:r>
              <a:rPr lang="en-US" sz="3200" b="1" dirty="0">
                <a:solidFill>
                  <a:schemeClr val="accent2">
                    <a:lumMod val="50000"/>
                  </a:schemeClr>
                </a:solidFill>
              </a:rPr>
              <a:t> </a:t>
            </a:r>
            <a:r>
              <a:rPr lang="en-US" sz="3200" b="1" dirty="0" smtClean="0"/>
              <a:t>who </a:t>
            </a:r>
            <a:r>
              <a:rPr lang="en-US" sz="3200" b="1" dirty="0"/>
              <a:t>walks not in the counsel of the </a:t>
            </a:r>
            <a:r>
              <a:rPr lang="en-US" sz="3200" b="1" dirty="0" smtClean="0"/>
              <a:t>wicked…”</a:t>
            </a:r>
          </a:p>
          <a:p>
            <a:pPr lvl="0">
              <a:spcBef>
                <a:spcPts val="1800"/>
              </a:spcBef>
            </a:pPr>
            <a:r>
              <a:rPr lang="en-US" sz="3200" b="1" dirty="0" smtClean="0"/>
              <a:t>NIV</a:t>
            </a:r>
            <a:r>
              <a:rPr lang="en-US" sz="3200" b="1" dirty="0"/>
              <a:t>: “Blessed is the </a:t>
            </a:r>
            <a:r>
              <a:rPr lang="en-US" sz="3200" b="1" u="sng" dirty="0">
                <a:solidFill>
                  <a:schemeClr val="accent2">
                    <a:lumMod val="50000"/>
                  </a:schemeClr>
                </a:solidFill>
              </a:rPr>
              <a:t>one</a:t>
            </a:r>
            <a:r>
              <a:rPr lang="en-US" sz="3200" b="1" dirty="0" smtClean="0"/>
              <a:t>”</a:t>
            </a:r>
          </a:p>
          <a:p>
            <a:pPr lvl="0">
              <a:spcBef>
                <a:spcPts val="1800"/>
              </a:spcBef>
            </a:pPr>
            <a:r>
              <a:rPr lang="he-IL" sz="3200" b="1" dirty="0" smtClean="0">
                <a:latin typeface="Times New Roman" panose="02020603050405020304" pitchFamily="18" charset="0"/>
                <a:cs typeface="Times New Roman" panose="02020603050405020304" pitchFamily="18" charset="0"/>
              </a:rPr>
              <a:t>אִישׁ</a:t>
            </a:r>
            <a:r>
              <a:rPr lang="en-US" sz="3200" b="1" dirty="0" smtClean="0"/>
              <a:t> means person or man.</a:t>
            </a:r>
            <a:endParaRPr lang="en-US" sz="3200" b="1" dirty="0"/>
          </a:p>
        </p:txBody>
      </p:sp>
    </p:spTree>
    <p:extLst>
      <p:ext uri="{BB962C8B-B14F-4D97-AF65-F5344CB8AC3E}">
        <p14:creationId xmlns:p14="http://schemas.microsoft.com/office/powerpoint/2010/main" val="3600285166"/>
      </p:ext>
    </p:extLst>
  </p:cSld>
  <p:clrMapOvr>
    <a:masterClrMapping/>
  </p:clrMapOvr>
  <p:transition spd="slow">
    <p:wipe dir="d"/>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0390"/>
            <a:ext cx="9144000" cy="6432530"/>
          </a:xfrm>
          <a:prstGeom prst="rect">
            <a:avLst/>
          </a:prstGeom>
          <a:noFill/>
        </p:spPr>
        <p:txBody>
          <a:bodyPr wrap="square" rtlCol="0">
            <a:spAutoFit/>
          </a:bodyPr>
          <a:lstStyle/>
          <a:p>
            <a:pPr lvl="0">
              <a:spcBef>
                <a:spcPts val="1800"/>
              </a:spcBef>
            </a:pPr>
            <a:r>
              <a:rPr lang="en-US" sz="3200" b="1" dirty="0" smtClean="0">
                <a:solidFill>
                  <a:srgbClr val="FF0000"/>
                </a:solidFill>
              </a:rPr>
              <a:t>NT Manuscripts</a:t>
            </a:r>
          </a:p>
          <a:p>
            <a:pPr lvl="0">
              <a:spcBef>
                <a:spcPts val="2400"/>
              </a:spcBef>
            </a:pPr>
            <a:r>
              <a:rPr lang="en-US" sz="3200" b="1" dirty="0" smtClean="0"/>
              <a:t>Erasmus</a:t>
            </a:r>
            <a:r>
              <a:rPr lang="en-US" sz="3200" b="1" dirty="0"/>
              <a:t>’ text of the NT was highly inaccurate, relying on only a handful of manuscripts [6-14], most of them now known to be relatively inaccurate copies; earliest was 6</a:t>
            </a:r>
            <a:r>
              <a:rPr lang="en-US" sz="3200" b="1" baseline="30000" dirty="0"/>
              <a:t>th</a:t>
            </a:r>
            <a:r>
              <a:rPr lang="en-US" sz="3200" b="1" dirty="0"/>
              <a:t> century and most were from 10</a:t>
            </a:r>
            <a:r>
              <a:rPr lang="en-US" sz="3200" b="1" baseline="30000" dirty="0"/>
              <a:t>th</a:t>
            </a:r>
            <a:r>
              <a:rPr lang="en-US" sz="3200" b="1" dirty="0"/>
              <a:t> or later.  </a:t>
            </a:r>
            <a:endParaRPr lang="en-US" sz="3200" b="1" dirty="0" smtClean="0"/>
          </a:p>
          <a:p>
            <a:pPr lvl="0">
              <a:spcBef>
                <a:spcPts val="2400"/>
              </a:spcBef>
            </a:pPr>
            <a:r>
              <a:rPr lang="en-US" sz="3200" b="1" dirty="0" smtClean="0"/>
              <a:t>It </a:t>
            </a:r>
            <a:r>
              <a:rPr lang="en-US" sz="3200" b="1" dirty="0"/>
              <a:t>also had numerous typographical errors of its own.</a:t>
            </a:r>
          </a:p>
          <a:p>
            <a:pPr lvl="0">
              <a:spcBef>
                <a:spcPts val="2400"/>
              </a:spcBef>
            </a:pPr>
            <a:r>
              <a:rPr lang="en-US" sz="3200" b="1" dirty="0" smtClean="0"/>
              <a:t>Erasmus </a:t>
            </a:r>
            <a:r>
              <a:rPr lang="en-US" sz="3200" b="1" dirty="0"/>
              <a:t>had no Greek text containing the last six verses of Revelation, so he translated the Latin Vulgate back into Greek, and created seventeen new and unique variants!</a:t>
            </a:r>
          </a:p>
        </p:txBody>
      </p:sp>
    </p:spTree>
    <p:extLst>
      <p:ext uri="{BB962C8B-B14F-4D97-AF65-F5344CB8AC3E}">
        <p14:creationId xmlns:p14="http://schemas.microsoft.com/office/powerpoint/2010/main" val="975925387"/>
      </p:ext>
    </p:extLst>
  </p:cSld>
  <p:clrMapOvr>
    <a:masterClrMapping/>
  </p:clrMapOvr>
  <p:transition spd="slow">
    <p:wipe dir="d"/>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0390"/>
            <a:ext cx="9144000" cy="7109639"/>
          </a:xfrm>
          <a:prstGeom prst="rect">
            <a:avLst/>
          </a:prstGeom>
          <a:noFill/>
        </p:spPr>
        <p:txBody>
          <a:bodyPr wrap="square" rtlCol="0">
            <a:spAutoFit/>
          </a:bodyPr>
          <a:lstStyle/>
          <a:p>
            <a:pPr lvl="0">
              <a:spcBef>
                <a:spcPts val="1800"/>
              </a:spcBef>
            </a:pPr>
            <a:r>
              <a:rPr lang="en-US" sz="3200" b="1" dirty="0" smtClean="0">
                <a:solidFill>
                  <a:srgbClr val="FF0000"/>
                </a:solidFill>
              </a:rPr>
              <a:t>NT Manuscripts</a:t>
            </a:r>
          </a:p>
          <a:p>
            <a:pPr lvl="0"/>
            <a:r>
              <a:rPr lang="en-US" sz="3200" b="1" dirty="0" smtClean="0"/>
              <a:t>Example: 1 </a:t>
            </a:r>
            <a:r>
              <a:rPr lang="en-US" sz="3200" b="1" dirty="0"/>
              <a:t>John </a:t>
            </a:r>
            <a:r>
              <a:rPr lang="en-US" sz="3200" b="1" dirty="0" smtClean="0"/>
              <a:t>5.7-8:</a:t>
            </a:r>
          </a:p>
          <a:p>
            <a:pPr lvl="0">
              <a:spcBef>
                <a:spcPts val="1800"/>
              </a:spcBef>
            </a:pPr>
            <a:r>
              <a:rPr lang="en-US" sz="3200" b="1" dirty="0" smtClean="0"/>
              <a:t>Erasmus </a:t>
            </a:r>
            <a:r>
              <a:rPr lang="en-US" sz="3200" b="1" dirty="0"/>
              <a:t>originally had </a:t>
            </a:r>
            <a:r>
              <a:rPr lang="en-US" sz="3200" b="1" dirty="0" smtClean="0"/>
              <a:t>this correct </a:t>
            </a:r>
            <a:r>
              <a:rPr lang="en-US" sz="3200" b="1" dirty="0"/>
              <a:t>to show “the Spirit and the water and the </a:t>
            </a:r>
            <a:r>
              <a:rPr lang="en-US" sz="3200" b="1" dirty="0" smtClean="0"/>
              <a:t>blood” [as in all modern translations, even NKJV!], which </a:t>
            </a:r>
            <a:r>
              <a:rPr lang="en-US" sz="3200" b="1" dirty="0"/>
              <a:t>is not only the best reading but also the majority text reading.  </a:t>
            </a:r>
            <a:endParaRPr lang="en-US" sz="3200" b="1" dirty="0" smtClean="0"/>
          </a:p>
          <a:p>
            <a:pPr lvl="0">
              <a:spcBef>
                <a:spcPts val="1800"/>
              </a:spcBef>
            </a:pPr>
            <a:r>
              <a:rPr lang="en-US" sz="3200" b="1" dirty="0" smtClean="0"/>
              <a:t>Erasmus </a:t>
            </a:r>
            <a:r>
              <a:rPr lang="en-US" sz="3200" b="1" dirty="0"/>
              <a:t>knew of no Greek text which contained the reading preferred by the Latin, “The Father, the Word, and the Holy Spirit,” but when someone contrived a new Greek manuscript with that reading, Erasmus switched his text, and this is what made its way into the </a:t>
            </a:r>
            <a:r>
              <a:rPr lang="en-US" sz="3200" b="1" dirty="0" smtClean="0"/>
              <a:t>KJV.  </a:t>
            </a:r>
            <a:r>
              <a:rPr lang="en-US" sz="3200" b="1" dirty="0"/>
              <a:t>The earliest manuscript to have this reading, </a:t>
            </a:r>
            <a:r>
              <a:rPr lang="en-US" sz="3200" b="1" dirty="0" smtClean="0"/>
              <a:t>dates </a:t>
            </a:r>
            <a:r>
              <a:rPr lang="en-US" sz="3200" b="1" dirty="0"/>
              <a:t>from the sixteenth century.</a:t>
            </a:r>
          </a:p>
        </p:txBody>
      </p:sp>
    </p:spTree>
    <p:extLst>
      <p:ext uri="{BB962C8B-B14F-4D97-AF65-F5344CB8AC3E}">
        <p14:creationId xmlns:p14="http://schemas.microsoft.com/office/powerpoint/2010/main" val="1063656732"/>
      </p:ext>
    </p:extLst>
  </p:cSld>
  <p:clrMapOvr>
    <a:masterClrMapping/>
  </p:clrMapOvr>
  <p:transition spd="slow">
    <p:wipe dir="d"/>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0390"/>
            <a:ext cx="9144000" cy="6986528"/>
          </a:xfrm>
          <a:prstGeom prst="rect">
            <a:avLst/>
          </a:prstGeom>
          <a:noFill/>
        </p:spPr>
        <p:txBody>
          <a:bodyPr wrap="square" rtlCol="0">
            <a:spAutoFit/>
          </a:bodyPr>
          <a:lstStyle/>
          <a:p>
            <a:pPr lvl="0">
              <a:spcBef>
                <a:spcPts val="1800"/>
              </a:spcBef>
            </a:pPr>
            <a:r>
              <a:rPr lang="en-US" sz="3200" b="1" dirty="0" smtClean="0">
                <a:solidFill>
                  <a:srgbClr val="FF0000"/>
                </a:solidFill>
              </a:rPr>
              <a:t>NT Manuscripts</a:t>
            </a:r>
          </a:p>
          <a:p>
            <a:pPr lvl="0"/>
            <a:r>
              <a:rPr lang="en-US" sz="3200" b="1" dirty="0" smtClean="0"/>
              <a:t>The </a:t>
            </a:r>
            <a:r>
              <a:rPr lang="en-US" sz="3200" b="1" dirty="0"/>
              <a:t>KJV and NKJV have some verses or parts of verses that other translations </a:t>
            </a:r>
            <a:r>
              <a:rPr lang="en-US" sz="3200" b="1" dirty="0" smtClean="0"/>
              <a:t>lack.  When </a:t>
            </a:r>
            <a:r>
              <a:rPr lang="en-US" sz="3200" b="1" dirty="0"/>
              <a:t>we trace the manuscript evidence through time, we see that scribes tended to add to the text; sometimes this was to purposefully clarify something, other times it was inadvertent copying of a margin note into the text, and </a:t>
            </a:r>
            <a:r>
              <a:rPr lang="en-US" sz="3200" b="1" dirty="0" smtClean="0"/>
              <a:t>other </a:t>
            </a:r>
            <a:r>
              <a:rPr lang="en-US" sz="3200" b="1" dirty="0"/>
              <a:t>times they would include information from two or more variants rather than choose between them.  </a:t>
            </a:r>
            <a:endParaRPr lang="en-US" sz="3200" b="1" dirty="0" smtClean="0"/>
          </a:p>
          <a:p>
            <a:pPr lvl="0"/>
            <a:endParaRPr lang="en-US" sz="3200" b="1" dirty="0"/>
          </a:p>
          <a:p>
            <a:pPr lvl="0"/>
            <a:r>
              <a:rPr lang="en-US" sz="3200" b="1" dirty="0" smtClean="0"/>
              <a:t>Because </a:t>
            </a:r>
            <a:r>
              <a:rPr lang="en-US" sz="3200" b="1" dirty="0"/>
              <a:t>the KJV and NKJV are based on later manuscripts, they contain many of these additions which do not appear in earlier manuscripts</a:t>
            </a:r>
            <a:r>
              <a:rPr lang="en-US" sz="3200" b="1" dirty="0" smtClean="0"/>
              <a:t>.</a:t>
            </a:r>
            <a:endParaRPr lang="en-US" sz="3200" b="1" dirty="0"/>
          </a:p>
        </p:txBody>
      </p:sp>
    </p:spTree>
    <p:extLst>
      <p:ext uri="{BB962C8B-B14F-4D97-AF65-F5344CB8AC3E}">
        <p14:creationId xmlns:p14="http://schemas.microsoft.com/office/powerpoint/2010/main" val="601900804"/>
      </p:ext>
    </p:extLst>
  </p:cSld>
  <p:clrMapOvr>
    <a:masterClrMapping/>
  </p:clrMapOvr>
  <p:transition spd="slow">
    <p:wipe dir="d"/>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0390"/>
            <a:ext cx="9144000" cy="6494085"/>
          </a:xfrm>
          <a:prstGeom prst="rect">
            <a:avLst/>
          </a:prstGeom>
          <a:noFill/>
        </p:spPr>
        <p:txBody>
          <a:bodyPr wrap="square" rtlCol="0">
            <a:spAutoFit/>
          </a:bodyPr>
          <a:lstStyle/>
          <a:p>
            <a:pPr lvl="0">
              <a:spcBef>
                <a:spcPts val="1800"/>
              </a:spcBef>
            </a:pPr>
            <a:r>
              <a:rPr lang="en-US" sz="3200" b="1" dirty="0" smtClean="0">
                <a:solidFill>
                  <a:srgbClr val="FF0000"/>
                </a:solidFill>
              </a:rPr>
              <a:t>NT Manuscripts</a:t>
            </a:r>
          </a:p>
          <a:p>
            <a:pPr lvl="0"/>
            <a:endParaRPr lang="en-US" sz="3200" b="1" dirty="0">
              <a:solidFill>
                <a:srgbClr val="FF0000"/>
              </a:solidFill>
            </a:endParaRPr>
          </a:p>
          <a:p>
            <a:pPr lvl="0"/>
            <a:r>
              <a:rPr lang="en-US" sz="3200" b="1" dirty="0"/>
              <a:t>For example, Matthew </a:t>
            </a:r>
            <a:r>
              <a:rPr lang="en-US" sz="3200" b="1" dirty="0" smtClean="0"/>
              <a:t>6.13:</a:t>
            </a:r>
          </a:p>
          <a:p>
            <a:pPr lvl="0"/>
            <a:endParaRPr lang="en-US" sz="3200" b="1" dirty="0" smtClean="0"/>
          </a:p>
          <a:p>
            <a:pPr lvl="0"/>
            <a:r>
              <a:rPr lang="en-US" sz="3200" b="1" dirty="0" smtClean="0"/>
              <a:t>NET:  “And </a:t>
            </a:r>
            <a:r>
              <a:rPr lang="en-US" sz="3200" b="1" dirty="0"/>
              <a:t>do not lead us into temptation, but deliver us from the evil one</a:t>
            </a:r>
            <a:r>
              <a:rPr lang="en-US" sz="3200" b="1" dirty="0" smtClean="0"/>
              <a:t>.” </a:t>
            </a:r>
          </a:p>
          <a:p>
            <a:pPr lvl="0"/>
            <a:endParaRPr lang="en-US" sz="3200" b="1" dirty="0"/>
          </a:p>
          <a:p>
            <a:pPr lvl="0"/>
            <a:r>
              <a:rPr lang="en-US" sz="3200" b="1" dirty="0" smtClean="0"/>
              <a:t>NKJV</a:t>
            </a:r>
            <a:r>
              <a:rPr lang="en-US" sz="3200" b="1" dirty="0"/>
              <a:t>:  “And do not lead us into temptation, But deliver us from the evil one. </a:t>
            </a:r>
            <a:r>
              <a:rPr lang="en-US" sz="3200" b="1" u="sng" dirty="0"/>
              <a:t>For Yours is the kingdom and the power and the glory forever. Amen</a:t>
            </a:r>
            <a:r>
              <a:rPr lang="en-US" sz="3200" b="1" dirty="0"/>
              <a:t>. </a:t>
            </a:r>
            <a:endParaRPr lang="en-US" sz="3200" b="1" dirty="0" smtClean="0"/>
          </a:p>
          <a:p>
            <a:pPr lvl="0"/>
            <a:endParaRPr lang="en-US" sz="3200" b="1" dirty="0"/>
          </a:p>
          <a:p>
            <a:pPr lvl="0"/>
            <a:r>
              <a:rPr lang="en-US" sz="3200" b="1" dirty="0" smtClean="0"/>
              <a:t>The </a:t>
            </a:r>
            <a:r>
              <a:rPr lang="en-US" sz="3200" b="1" dirty="0"/>
              <a:t>best manuscripts do not include </a:t>
            </a:r>
            <a:r>
              <a:rPr lang="en-US" sz="3200" b="1" dirty="0" smtClean="0"/>
              <a:t>this extra material.</a:t>
            </a:r>
            <a:endParaRPr lang="en-US" sz="3200" b="1" dirty="0"/>
          </a:p>
        </p:txBody>
      </p:sp>
    </p:spTree>
    <p:extLst>
      <p:ext uri="{BB962C8B-B14F-4D97-AF65-F5344CB8AC3E}">
        <p14:creationId xmlns:p14="http://schemas.microsoft.com/office/powerpoint/2010/main" val="1936664628"/>
      </p:ext>
    </p:extLst>
  </p:cSld>
  <p:clrMapOvr>
    <a:masterClrMapping/>
  </p:clrMapOvr>
  <p:transition spd="slow">
    <p:wipe dir="d"/>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0390"/>
            <a:ext cx="9144000" cy="5016758"/>
          </a:xfrm>
          <a:prstGeom prst="rect">
            <a:avLst/>
          </a:prstGeom>
          <a:noFill/>
        </p:spPr>
        <p:txBody>
          <a:bodyPr wrap="square" rtlCol="0">
            <a:spAutoFit/>
          </a:bodyPr>
          <a:lstStyle/>
          <a:p>
            <a:pPr lvl="0">
              <a:spcBef>
                <a:spcPts val="1800"/>
              </a:spcBef>
            </a:pPr>
            <a:r>
              <a:rPr lang="en-US" sz="3200" b="1" dirty="0" smtClean="0">
                <a:solidFill>
                  <a:srgbClr val="FF0000"/>
                </a:solidFill>
              </a:rPr>
              <a:t>NT Manuscripts</a:t>
            </a:r>
          </a:p>
          <a:p>
            <a:pPr lvl="0"/>
            <a:endParaRPr lang="en-US" sz="3200" dirty="0" smtClean="0"/>
          </a:p>
          <a:p>
            <a:pPr lvl="0"/>
            <a:r>
              <a:rPr lang="en-US" sz="3200" b="1" dirty="0" smtClean="0"/>
              <a:t>We have </a:t>
            </a:r>
            <a:r>
              <a:rPr lang="en-US" sz="3200" b="1" dirty="0"/>
              <a:t>advanced in our analysis of textual evidence, resulting in serious questions about the KJV textual quality.</a:t>
            </a:r>
          </a:p>
          <a:p>
            <a:endParaRPr lang="en-US" sz="3200" b="1" dirty="0" smtClean="0"/>
          </a:p>
          <a:p>
            <a:r>
              <a:rPr lang="en-US" sz="3200" b="1" dirty="0" smtClean="0"/>
              <a:t>Despite </a:t>
            </a:r>
            <a:r>
              <a:rPr lang="en-US" sz="3200" b="1" dirty="0"/>
              <a:t>centuries of improvements in our manuscript evidence and understanding of that evidence, NKJV </a:t>
            </a:r>
            <a:r>
              <a:rPr lang="en-US" sz="3200" b="1" dirty="0" smtClean="0"/>
              <a:t>mostly is </a:t>
            </a:r>
            <a:r>
              <a:rPr lang="en-US" sz="3200" b="1" dirty="0"/>
              <a:t>based on the same </a:t>
            </a:r>
            <a:r>
              <a:rPr lang="en-US" sz="3200" b="1" dirty="0" smtClean="0"/>
              <a:t>manuscripts as </a:t>
            </a:r>
            <a:r>
              <a:rPr lang="en-US" sz="3200" b="1" dirty="0"/>
              <a:t>KJV. </a:t>
            </a:r>
          </a:p>
        </p:txBody>
      </p:sp>
    </p:spTree>
    <p:extLst>
      <p:ext uri="{BB962C8B-B14F-4D97-AF65-F5344CB8AC3E}">
        <p14:creationId xmlns:p14="http://schemas.microsoft.com/office/powerpoint/2010/main" val="2565306473"/>
      </p:ext>
    </p:extLst>
  </p:cSld>
  <p:clrMapOvr>
    <a:masterClrMapping/>
  </p:clrMapOvr>
  <p:transition spd="slow">
    <p:wipe dir="d"/>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867890"/>
            <a:ext cx="9144000" cy="584775"/>
          </a:xfrm>
          <a:prstGeom prst="rect">
            <a:avLst/>
          </a:prstGeom>
          <a:noFill/>
        </p:spPr>
        <p:txBody>
          <a:bodyPr wrap="square" rtlCol="0">
            <a:spAutoFit/>
          </a:bodyPr>
          <a:lstStyle/>
          <a:p>
            <a:pPr lvl="0" algn="ctr">
              <a:spcBef>
                <a:spcPts val="1800"/>
              </a:spcBef>
            </a:pPr>
            <a:r>
              <a:rPr lang="en-US" sz="3200" b="1" dirty="0" smtClean="0"/>
              <a:t>Readability </a:t>
            </a:r>
            <a:endParaRPr lang="en-US" sz="3200" b="1" dirty="0"/>
          </a:p>
        </p:txBody>
      </p:sp>
    </p:spTree>
    <p:extLst>
      <p:ext uri="{BB962C8B-B14F-4D97-AF65-F5344CB8AC3E}">
        <p14:creationId xmlns:p14="http://schemas.microsoft.com/office/powerpoint/2010/main" val="1523622998"/>
      </p:ext>
    </p:extLst>
  </p:cSld>
  <p:clrMapOvr>
    <a:masterClrMapping/>
  </p:clrMapOvr>
  <p:transition spd="slow">
    <p:wipe dir="d"/>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0390"/>
            <a:ext cx="9144000" cy="6247864"/>
          </a:xfrm>
          <a:prstGeom prst="rect">
            <a:avLst/>
          </a:prstGeom>
          <a:noFill/>
        </p:spPr>
        <p:txBody>
          <a:bodyPr wrap="square" rtlCol="0">
            <a:spAutoFit/>
          </a:bodyPr>
          <a:lstStyle/>
          <a:p>
            <a:pPr lvl="0">
              <a:spcBef>
                <a:spcPts val="1800"/>
              </a:spcBef>
            </a:pPr>
            <a:r>
              <a:rPr lang="en-US" sz="3200" b="1" dirty="0" smtClean="0">
                <a:solidFill>
                  <a:srgbClr val="FF0000"/>
                </a:solidFill>
              </a:rPr>
              <a:t>Readability</a:t>
            </a:r>
          </a:p>
          <a:p>
            <a:pPr lvl="0"/>
            <a:endParaRPr lang="en-US" sz="3200" b="1" dirty="0"/>
          </a:p>
          <a:p>
            <a:r>
              <a:rPr lang="en-US" sz="3200" b="1" dirty="0"/>
              <a:t>Each translation is written to a target reading level.  </a:t>
            </a:r>
          </a:p>
          <a:p>
            <a:pPr marL="457200" lvl="0" indent="-457200">
              <a:spcBef>
                <a:spcPts val="2400"/>
              </a:spcBef>
              <a:buFont typeface="Wingdings" panose="05000000000000000000" pitchFamily="2" charset="2"/>
              <a:buChar char="§"/>
            </a:pPr>
            <a:r>
              <a:rPr lang="en-US" sz="3200" b="1" dirty="0" smtClean="0"/>
              <a:t>Some </a:t>
            </a:r>
            <a:r>
              <a:rPr lang="en-US" sz="3200" b="1" dirty="0"/>
              <a:t>are at an elementary school </a:t>
            </a:r>
            <a:r>
              <a:rPr lang="en-US" sz="3200" b="1" dirty="0" smtClean="0"/>
              <a:t>level:  CEV</a:t>
            </a:r>
            <a:r>
              <a:rPr lang="en-US" sz="3200" b="1" dirty="0"/>
              <a:t>; NCV; </a:t>
            </a:r>
            <a:r>
              <a:rPr lang="en-US" sz="3200" b="1" dirty="0" err="1"/>
              <a:t>NIrV</a:t>
            </a:r>
            <a:endParaRPr lang="en-US" sz="3200" b="1" dirty="0"/>
          </a:p>
          <a:p>
            <a:pPr marL="457200" lvl="0" indent="-457200">
              <a:spcBef>
                <a:spcPts val="2400"/>
              </a:spcBef>
              <a:buFont typeface="Wingdings" panose="05000000000000000000" pitchFamily="2" charset="2"/>
              <a:buChar char="§"/>
            </a:pPr>
            <a:r>
              <a:rPr lang="en-US" sz="3200" b="1" dirty="0" smtClean="0"/>
              <a:t>Some </a:t>
            </a:r>
            <a:r>
              <a:rPr lang="en-US" sz="3200" b="1" dirty="0"/>
              <a:t>are at a middle school </a:t>
            </a:r>
            <a:r>
              <a:rPr lang="en-US" sz="3200" b="1" dirty="0" smtClean="0"/>
              <a:t>level:  NIV</a:t>
            </a:r>
            <a:r>
              <a:rPr lang="en-US" sz="3200" b="1" dirty="0"/>
              <a:t>; NLT</a:t>
            </a:r>
          </a:p>
          <a:p>
            <a:pPr marL="457200" lvl="0" indent="-457200">
              <a:spcBef>
                <a:spcPts val="2400"/>
              </a:spcBef>
              <a:buFont typeface="Wingdings" panose="05000000000000000000" pitchFamily="2" charset="2"/>
              <a:buChar char="§"/>
            </a:pPr>
            <a:r>
              <a:rPr lang="en-US" sz="3200" b="1" dirty="0" smtClean="0"/>
              <a:t>Some </a:t>
            </a:r>
            <a:r>
              <a:rPr lang="en-US" sz="3200" b="1" dirty="0"/>
              <a:t>are at a high school </a:t>
            </a:r>
            <a:r>
              <a:rPr lang="en-US" sz="3200" b="1" dirty="0" smtClean="0"/>
              <a:t>level:  NASB</a:t>
            </a:r>
            <a:r>
              <a:rPr lang="en-US" sz="3200" b="1" dirty="0"/>
              <a:t>; NRSV; ESV</a:t>
            </a:r>
          </a:p>
          <a:p>
            <a:pPr marL="457200" lvl="0" indent="-457200">
              <a:spcBef>
                <a:spcPts val="2400"/>
              </a:spcBef>
              <a:buFont typeface="Wingdings" panose="05000000000000000000" pitchFamily="2" charset="2"/>
              <a:buChar char="§"/>
            </a:pPr>
            <a:r>
              <a:rPr lang="en-US" sz="3200" b="1" dirty="0" smtClean="0"/>
              <a:t>NKJV </a:t>
            </a:r>
            <a:r>
              <a:rPr lang="en-US" sz="3200" b="1" dirty="0"/>
              <a:t>usually gets ranked at a middle school level, but it uses big theological terms, which many middle school students would not know</a:t>
            </a:r>
            <a:r>
              <a:rPr lang="en-US" sz="3200" b="1" dirty="0" smtClean="0"/>
              <a:t>.</a:t>
            </a:r>
            <a:endParaRPr lang="en-US" sz="3200" b="1" dirty="0"/>
          </a:p>
        </p:txBody>
      </p:sp>
    </p:spTree>
    <p:extLst>
      <p:ext uri="{BB962C8B-B14F-4D97-AF65-F5344CB8AC3E}">
        <p14:creationId xmlns:p14="http://schemas.microsoft.com/office/powerpoint/2010/main" val="760704877"/>
      </p:ext>
    </p:extLst>
  </p:cSld>
  <p:clrMapOvr>
    <a:masterClrMapping/>
  </p:clrMapOvr>
  <p:transition spd="slow">
    <p:wipe dir="d"/>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0390"/>
            <a:ext cx="9144000" cy="5139869"/>
          </a:xfrm>
          <a:prstGeom prst="rect">
            <a:avLst/>
          </a:prstGeom>
          <a:noFill/>
        </p:spPr>
        <p:txBody>
          <a:bodyPr wrap="square" rtlCol="0">
            <a:spAutoFit/>
          </a:bodyPr>
          <a:lstStyle/>
          <a:p>
            <a:pPr lvl="0">
              <a:spcBef>
                <a:spcPts val="1800"/>
              </a:spcBef>
            </a:pPr>
            <a:r>
              <a:rPr lang="en-US" sz="3200" b="1" dirty="0" smtClean="0">
                <a:solidFill>
                  <a:srgbClr val="FF0000"/>
                </a:solidFill>
              </a:rPr>
              <a:t>Readability</a:t>
            </a:r>
          </a:p>
          <a:p>
            <a:pPr>
              <a:spcBef>
                <a:spcPts val="2400"/>
              </a:spcBef>
            </a:pPr>
            <a:r>
              <a:rPr lang="en-US" sz="3200" b="1" dirty="0" smtClean="0"/>
              <a:t>Each </a:t>
            </a:r>
            <a:r>
              <a:rPr lang="en-US" sz="3200" b="1" dirty="0"/>
              <a:t>translation </a:t>
            </a:r>
            <a:r>
              <a:rPr lang="en-US" sz="3200" b="1" dirty="0" smtClean="0"/>
              <a:t>makes </a:t>
            </a:r>
            <a:r>
              <a:rPr lang="en-US" sz="3200" b="1" dirty="0"/>
              <a:t>decisions about the style of English it will use.  </a:t>
            </a:r>
          </a:p>
          <a:p>
            <a:pPr lvl="0">
              <a:spcBef>
                <a:spcPts val="2400"/>
              </a:spcBef>
            </a:pPr>
            <a:r>
              <a:rPr lang="en-US" sz="3200" b="1" dirty="0"/>
              <a:t>The KJV, even though it has experienced thousands of changes over the years, still largely relies on a style and word usage that are not common today.  Over 300 words in the KJV no longer have the same meaning today as they did in the seventeenth century</a:t>
            </a:r>
            <a:r>
              <a:rPr lang="en-US" sz="3200" b="1" dirty="0" smtClean="0"/>
              <a:t>.</a:t>
            </a:r>
            <a:endParaRPr lang="en-US" sz="3200" b="1" dirty="0"/>
          </a:p>
        </p:txBody>
      </p:sp>
    </p:spTree>
    <p:extLst>
      <p:ext uri="{BB962C8B-B14F-4D97-AF65-F5344CB8AC3E}">
        <p14:creationId xmlns:p14="http://schemas.microsoft.com/office/powerpoint/2010/main" val="3875032934"/>
      </p:ext>
    </p:extLst>
  </p:cSld>
  <p:clrMapOvr>
    <a:masterClrMapping/>
  </p:clrMapOvr>
  <p:transition spd="slow">
    <p:wipe dir="d"/>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432530"/>
          </a:xfrm>
          <a:prstGeom prst="rect">
            <a:avLst/>
          </a:prstGeom>
          <a:noFill/>
        </p:spPr>
        <p:txBody>
          <a:bodyPr wrap="square" rtlCol="0">
            <a:spAutoFit/>
          </a:bodyPr>
          <a:lstStyle/>
          <a:p>
            <a:pPr lvl="0">
              <a:spcBef>
                <a:spcPts val="1800"/>
              </a:spcBef>
            </a:pPr>
            <a:r>
              <a:rPr lang="en-US" sz="3200" b="1" dirty="0" smtClean="0">
                <a:solidFill>
                  <a:srgbClr val="FF0000"/>
                </a:solidFill>
              </a:rPr>
              <a:t>Readability</a:t>
            </a:r>
          </a:p>
          <a:p>
            <a:pPr lvl="0">
              <a:spcBef>
                <a:spcPts val="2400"/>
              </a:spcBef>
            </a:pPr>
            <a:r>
              <a:rPr lang="en-US" sz="3200" b="1" dirty="0"/>
              <a:t>If you did not grow up with the KJV, you could not understand it well [and many who did grow up with it and think they do understand it make mistakes as they interpret the ancient English words</a:t>
            </a:r>
            <a:r>
              <a:rPr lang="en-US" sz="3200" b="1" dirty="0" smtClean="0"/>
              <a:t>].</a:t>
            </a:r>
          </a:p>
          <a:p>
            <a:pPr>
              <a:spcBef>
                <a:spcPts val="2400"/>
              </a:spcBef>
            </a:pPr>
            <a:r>
              <a:rPr lang="en-US" sz="3200" b="1" dirty="0"/>
              <a:t>For example, when we see “pitiful” we think it means “deplorable” or “pathetic,” but the KJV uses it to mean one who takes pity on others:  James 5.11 “…the Lord is very </a:t>
            </a:r>
            <a:r>
              <a:rPr lang="en-US" sz="3200" b="1" u="sng" dirty="0"/>
              <a:t>pitiful</a:t>
            </a:r>
            <a:r>
              <a:rPr lang="en-US" sz="3200" b="1" dirty="0"/>
              <a:t>, and of tender mercy.”</a:t>
            </a:r>
          </a:p>
          <a:p>
            <a:pPr lvl="0">
              <a:spcBef>
                <a:spcPts val="2400"/>
              </a:spcBef>
            </a:pPr>
            <a:r>
              <a:rPr lang="en-US" sz="3200" b="1" dirty="0" smtClean="0"/>
              <a:t>Compare </a:t>
            </a:r>
            <a:r>
              <a:rPr lang="en-US" sz="3200" b="1" dirty="0" err="1" smtClean="0"/>
              <a:t>theNKJV</a:t>
            </a:r>
            <a:r>
              <a:rPr lang="en-US" sz="3200" b="1" dirty="0" smtClean="0"/>
              <a:t>:  </a:t>
            </a:r>
            <a:r>
              <a:rPr lang="en-US" sz="3200" b="1" dirty="0"/>
              <a:t>the Lord is very </a:t>
            </a:r>
            <a:r>
              <a:rPr lang="en-US" sz="3200" b="1" u="sng" dirty="0"/>
              <a:t>compassionate</a:t>
            </a:r>
            <a:r>
              <a:rPr lang="en-US" sz="3200" b="1" dirty="0"/>
              <a:t> and merciful</a:t>
            </a:r>
            <a:r>
              <a:rPr lang="en-US" sz="3200" b="1" dirty="0" smtClean="0"/>
              <a:t>.</a:t>
            </a:r>
            <a:endParaRPr lang="en-US" sz="3200" b="1" dirty="0"/>
          </a:p>
        </p:txBody>
      </p:sp>
    </p:spTree>
    <p:extLst>
      <p:ext uri="{BB962C8B-B14F-4D97-AF65-F5344CB8AC3E}">
        <p14:creationId xmlns:p14="http://schemas.microsoft.com/office/powerpoint/2010/main" val="4197403785"/>
      </p:ext>
    </p:extLst>
  </p:cSld>
  <p:clrMapOvr>
    <a:masterClrMapping/>
  </p:clrMapOvr>
  <p:transition spd="slow">
    <p:wipe dir="d"/>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3539430"/>
          </a:xfrm>
          <a:prstGeom prst="rect">
            <a:avLst/>
          </a:prstGeom>
          <a:noFill/>
        </p:spPr>
        <p:txBody>
          <a:bodyPr wrap="square" rtlCol="0">
            <a:spAutoFit/>
          </a:bodyPr>
          <a:lstStyle/>
          <a:p>
            <a:pPr lvl="0">
              <a:spcBef>
                <a:spcPts val="1800"/>
              </a:spcBef>
            </a:pPr>
            <a:r>
              <a:rPr lang="en-US" sz="3200" b="1" dirty="0" smtClean="0">
                <a:solidFill>
                  <a:srgbClr val="FF0000"/>
                </a:solidFill>
              </a:rPr>
              <a:t>Readability</a:t>
            </a:r>
          </a:p>
          <a:p>
            <a:endParaRPr lang="en-US" sz="3200" b="1" dirty="0" smtClean="0"/>
          </a:p>
          <a:p>
            <a:r>
              <a:rPr lang="en-US" sz="3200" b="1" dirty="0" smtClean="0"/>
              <a:t>Philippians 4.6</a:t>
            </a:r>
          </a:p>
          <a:p>
            <a:endParaRPr lang="en-US" sz="3200" b="1" dirty="0" smtClean="0"/>
          </a:p>
          <a:p>
            <a:r>
              <a:rPr lang="en-US" sz="3200" b="1" dirty="0" smtClean="0"/>
              <a:t>KJV:  </a:t>
            </a:r>
            <a:r>
              <a:rPr lang="en-US" sz="3200" b="1" dirty="0"/>
              <a:t>“Be </a:t>
            </a:r>
            <a:r>
              <a:rPr lang="en-US" sz="3200" b="1" u="sng" dirty="0"/>
              <a:t>careful</a:t>
            </a:r>
            <a:r>
              <a:rPr lang="en-US" sz="3200" b="1" dirty="0"/>
              <a:t> for nothing.”  </a:t>
            </a:r>
            <a:endParaRPr lang="en-US" sz="3200" b="1" dirty="0" smtClean="0"/>
          </a:p>
          <a:p>
            <a:endParaRPr lang="en-US" sz="3200" b="1" dirty="0" smtClean="0"/>
          </a:p>
          <a:p>
            <a:r>
              <a:rPr lang="en-US" sz="3200" b="1" dirty="0" smtClean="0"/>
              <a:t>NKJV:  “</a:t>
            </a:r>
            <a:r>
              <a:rPr lang="en-US" sz="3200" b="1" dirty="0"/>
              <a:t>Be </a:t>
            </a:r>
            <a:r>
              <a:rPr lang="en-US" sz="3200" b="1" u="sng" dirty="0"/>
              <a:t>anxious</a:t>
            </a:r>
            <a:r>
              <a:rPr lang="en-US" sz="3200" b="1" dirty="0"/>
              <a:t> for nothing</a:t>
            </a:r>
            <a:r>
              <a:rPr lang="en-US" sz="3200" b="1" dirty="0" smtClean="0"/>
              <a:t>.”</a:t>
            </a:r>
            <a:endParaRPr lang="en-US" sz="3200" b="1" dirty="0"/>
          </a:p>
        </p:txBody>
      </p:sp>
    </p:spTree>
    <p:extLst>
      <p:ext uri="{BB962C8B-B14F-4D97-AF65-F5344CB8AC3E}">
        <p14:creationId xmlns:p14="http://schemas.microsoft.com/office/powerpoint/2010/main" val="3360178009"/>
      </p:ext>
    </p:extLst>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5864" y="124692"/>
            <a:ext cx="8853054" cy="5678478"/>
          </a:xfrm>
          <a:prstGeom prst="rect">
            <a:avLst/>
          </a:prstGeom>
          <a:noFill/>
        </p:spPr>
        <p:txBody>
          <a:bodyPr wrap="square" rtlCol="0">
            <a:spAutoFit/>
          </a:bodyPr>
          <a:lstStyle/>
          <a:p>
            <a:pPr lvl="0"/>
            <a:r>
              <a:rPr lang="he-IL" sz="3200" b="1" dirty="0">
                <a:latin typeface="Times New Roman" panose="02020603050405020304" pitchFamily="18" charset="0"/>
                <a:cs typeface="Times New Roman" panose="02020603050405020304" pitchFamily="18" charset="0"/>
              </a:rPr>
              <a:t>אִישׁ</a:t>
            </a:r>
            <a:r>
              <a:rPr lang="en-US" sz="3200" b="1" dirty="0"/>
              <a:t> </a:t>
            </a:r>
            <a:r>
              <a:rPr lang="en-US" sz="3200" b="1" dirty="0" smtClean="0"/>
              <a:t>/ Psalm 1.1</a:t>
            </a:r>
          </a:p>
          <a:p>
            <a:pPr lvl="0">
              <a:spcBef>
                <a:spcPts val="1800"/>
              </a:spcBef>
            </a:pPr>
            <a:r>
              <a:rPr lang="en-US" sz="3200" b="1" dirty="0" smtClean="0"/>
              <a:t>ESV</a:t>
            </a:r>
            <a:r>
              <a:rPr lang="en-US" sz="3200" b="1" dirty="0"/>
              <a:t>: “Blessed is the </a:t>
            </a:r>
            <a:r>
              <a:rPr lang="en-US" sz="3200" b="1" u="sng" dirty="0" smtClean="0">
                <a:solidFill>
                  <a:schemeClr val="accent2">
                    <a:lumMod val="50000"/>
                  </a:schemeClr>
                </a:solidFill>
              </a:rPr>
              <a:t>man</a:t>
            </a:r>
            <a:r>
              <a:rPr lang="en-US" sz="3200" b="1" dirty="0">
                <a:solidFill>
                  <a:schemeClr val="accent2">
                    <a:lumMod val="50000"/>
                  </a:schemeClr>
                </a:solidFill>
              </a:rPr>
              <a:t> </a:t>
            </a:r>
            <a:r>
              <a:rPr lang="en-US" sz="3200" b="1" dirty="0" smtClean="0"/>
              <a:t>who </a:t>
            </a:r>
            <a:r>
              <a:rPr lang="en-US" sz="3200" b="1" dirty="0"/>
              <a:t>walks not in the counsel of the </a:t>
            </a:r>
            <a:r>
              <a:rPr lang="en-US" sz="3200" b="1" dirty="0" smtClean="0"/>
              <a:t>wicked…”</a:t>
            </a:r>
          </a:p>
          <a:p>
            <a:pPr lvl="0">
              <a:spcBef>
                <a:spcPts val="1800"/>
              </a:spcBef>
            </a:pPr>
            <a:r>
              <a:rPr lang="en-US" sz="3200" b="1" dirty="0" smtClean="0"/>
              <a:t>NIV</a:t>
            </a:r>
            <a:r>
              <a:rPr lang="en-US" sz="3200" b="1" dirty="0"/>
              <a:t>: “Blessed is the </a:t>
            </a:r>
            <a:r>
              <a:rPr lang="en-US" sz="3200" b="1" u="sng" dirty="0">
                <a:solidFill>
                  <a:schemeClr val="accent2">
                    <a:lumMod val="50000"/>
                  </a:schemeClr>
                </a:solidFill>
              </a:rPr>
              <a:t>one</a:t>
            </a:r>
            <a:r>
              <a:rPr lang="en-US" sz="3200" b="1" dirty="0" smtClean="0"/>
              <a:t>”</a:t>
            </a:r>
          </a:p>
          <a:p>
            <a:pPr lvl="0">
              <a:spcBef>
                <a:spcPts val="1800"/>
              </a:spcBef>
            </a:pPr>
            <a:r>
              <a:rPr lang="he-IL" sz="3200" b="1" dirty="0" smtClean="0">
                <a:latin typeface="Times New Roman" panose="02020603050405020304" pitchFamily="18" charset="0"/>
                <a:cs typeface="Times New Roman" panose="02020603050405020304" pitchFamily="18" charset="0"/>
              </a:rPr>
              <a:t>אִישׁ</a:t>
            </a:r>
            <a:r>
              <a:rPr lang="en-US" sz="3200" b="1" dirty="0" smtClean="0"/>
              <a:t> means person or man.</a:t>
            </a:r>
          </a:p>
          <a:p>
            <a:pPr lvl="0">
              <a:spcBef>
                <a:spcPts val="1800"/>
              </a:spcBef>
            </a:pPr>
            <a:endParaRPr lang="en-US" sz="3200" b="1" dirty="0"/>
          </a:p>
          <a:p>
            <a:pPr lvl="0">
              <a:spcBef>
                <a:spcPts val="1800"/>
              </a:spcBef>
            </a:pPr>
            <a:r>
              <a:rPr lang="en-US" sz="3200" b="1" dirty="0" smtClean="0"/>
              <a:t>NRSV:  “</a:t>
            </a:r>
            <a:r>
              <a:rPr lang="en-US" sz="3200" b="1" dirty="0"/>
              <a:t>Happy are </a:t>
            </a:r>
            <a:r>
              <a:rPr lang="en-US" sz="3200" b="1" dirty="0" smtClean="0"/>
              <a:t>those…” This turns a singular </a:t>
            </a:r>
            <a:r>
              <a:rPr lang="en-US" sz="3200" b="1" dirty="0"/>
              <a:t>into plural, losing some of the intimacy implied between God and the individual.</a:t>
            </a:r>
          </a:p>
        </p:txBody>
      </p:sp>
    </p:spTree>
    <p:extLst>
      <p:ext uri="{BB962C8B-B14F-4D97-AF65-F5344CB8AC3E}">
        <p14:creationId xmlns:p14="http://schemas.microsoft.com/office/powerpoint/2010/main" val="1358393187"/>
      </p:ext>
    </p:extLst>
  </p:cSld>
  <p:clrMapOvr>
    <a:masterClrMapping/>
  </p:clrMapOvr>
  <p:transition spd="slow">
    <p:wipe dir="d"/>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001643"/>
          </a:xfrm>
          <a:prstGeom prst="rect">
            <a:avLst/>
          </a:prstGeom>
          <a:noFill/>
        </p:spPr>
        <p:txBody>
          <a:bodyPr wrap="square" rtlCol="0">
            <a:spAutoFit/>
          </a:bodyPr>
          <a:lstStyle/>
          <a:p>
            <a:pPr lvl="0">
              <a:spcBef>
                <a:spcPts val="1800"/>
              </a:spcBef>
            </a:pPr>
            <a:r>
              <a:rPr lang="en-US" sz="3200" b="1" dirty="0" smtClean="0">
                <a:solidFill>
                  <a:srgbClr val="FF0000"/>
                </a:solidFill>
              </a:rPr>
              <a:t>Readability</a:t>
            </a:r>
          </a:p>
          <a:p>
            <a:endParaRPr lang="en-US" sz="3200" b="1" dirty="0" smtClean="0"/>
          </a:p>
          <a:p>
            <a:pPr lvl="0"/>
            <a:r>
              <a:rPr lang="en-US" sz="3200" b="1" dirty="0" smtClean="0"/>
              <a:t>2 </a:t>
            </a:r>
            <a:r>
              <a:rPr lang="en-US" sz="3200" b="1" dirty="0"/>
              <a:t>Timothy </a:t>
            </a:r>
            <a:r>
              <a:rPr lang="en-US" sz="3200" b="1" dirty="0" smtClean="0"/>
              <a:t>2.15</a:t>
            </a:r>
          </a:p>
          <a:p>
            <a:pPr lvl="0"/>
            <a:endParaRPr lang="en-US" sz="3200" b="1" dirty="0"/>
          </a:p>
          <a:p>
            <a:pPr lvl="0"/>
            <a:r>
              <a:rPr lang="en-US" sz="3200" b="1" dirty="0" smtClean="0"/>
              <a:t>KJV: </a:t>
            </a:r>
            <a:r>
              <a:rPr lang="en-US" sz="3200" b="1" dirty="0"/>
              <a:t>“</a:t>
            </a:r>
            <a:r>
              <a:rPr lang="en-US" sz="3200" b="1" u="sng" dirty="0"/>
              <a:t>Study</a:t>
            </a:r>
            <a:r>
              <a:rPr lang="en-US" sz="3200" b="1" dirty="0"/>
              <a:t> to </a:t>
            </a:r>
            <a:r>
              <a:rPr lang="en-US" sz="3200" b="1" dirty="0" err="1"/>
              <a:t>shew</a:t>
            </a:r>
            <a:r>
              <a:rPr lang="en-US" sz="3200" b="1" dirty="0"/>
              <a:t> thyself approved unto </a:t>
            </a:r>
            <a:r>
              <a:rPr lang="en-US" sz="3200" b="1" dirty="0" smtClean="0"/>
              <a:t>God…” </a:t>
            </a:r>
          </a:p>
          <a:p>
            <a:pPr lvl="0"/>
            <a:endParaRPr lang="en-US" sz="3200" b="1" dirty="0"/>
          </a:p>
          <a:p>
            <a:pPr lvl="0"/>
            <a:r>
              <a:rPr lang="en-US" sz="3200" b="1" dirty="0" smtClean="0"/>
              <a:t>NKJV:  “</a:t>
            </a:r>
            <a:r>
              <a:rPr lang="en-US" sz="3200" b="1" u="sng" dirty="0" smtClean="0"/>
              <a:t>Be </a:t>
            </a:r>
            <a:r>
              <a:rPr lang="en-US" sz="3200" b="1" u="sng" dirty="0"/>
              <a:t>diligent </a:t>
            </a:r>
            <a:r>
              <a:rPr lang="en-US" sz="3200" b="1" dirty="0"/>
              <a:t>to present yourself approved to </a:t>
            </a:r>
            <a:r>
              <a:rPr lang="en-US" sz="3200" b="1" dirty="0" smtClean="0"/>
              <a:t>God…”  </a:t>
            </a:r>
          </a:p>
          <a:p>
            <a:pPr lvl="0"/>
            <a:endParaRPr lang="en-US" sz="3200" b="1" dirty="0"/>
          </a:p>
          <a:p>
            <a:pPr lvl="0"/>
            <a:r>
              <a:rPr lang="en-US" sz="3200" b="1" dirty="0" smtClean="0"/>
              <a:t>The </a:t>
            </a:r>
            <a:r>
              <a:rPr lang="en-US" sz="3200" b="1" dirty="0"/>
              <a:t>correct meaning of the Greek word in today’s English is not study, but “be zealous,” or “make every effort.”</a:t>
            </a:r>
          </a:p>
        </p:txBody>
      </p:sp>
    </p:spTree>
    <p:extLst>
      <p:ext uri="{BB962C8B-B14F-4D97-AF65-F5344CB8AC3E}">
        <p14:creationId xmlns:p14="http://schemas.microsoft.com/office/powerpoint/2010/main" val="2542424039"/>
      </p:ext>
    </p:extLst>
  </p:cSld>
  <p:clrMapOvr>
    <a:masterClrMapping/>
  </p:clrMapOvr>
  <p:transition spd="slow">
    <p:wipe dir="d"/>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5016758"/>
          </a:xfrm>
          <a:prstGeom prst="rect">
            <a:avLst/>
          </a:prstGeom>
          <a:noFill/>
        </p:spPr>
        <p:txBody>
          <a:bodyPr wrap="square" rtlCol="0">
            <a:spAutoFit/>
          </a:bodyPr>
          <a:lstStyle/>
          <a:p>
            <a:pPr lvl="0">
              <a:spcBef>
                <a:spcPts val="1800"/>
              </a:spcBef>
            </a:pPr>
            <a:r>
              <a:rPr lang="en-US" sz="3200" b="1" dirty="0" smtClean="0">
                <a:solidFill>
                  <a:srgbClr val="FF0000"/>
                </a:solidFill>
              </a:rPr>
              <a:t>Readability</a:t>
            </a:r>
          </a:p>
          <a:p>
            <a:endParaRPr lang="en-US" sz="3200" b="1" dirty="0" smtClean="0"/>
          </a:p>
          <a:p>
            <a:pPr lvl="0"/>
            <a:r>
              <a:rPr lang="en-US" sz="3200" b="1" dirty="0"/>
              <a:t>Most modern translations are up to date with word usage and sentence style.</a:t>
            </a:r>
          </a:p>
          <a:p>
            <a:pPr lvl="0"/>
            <a:endParaRPr lang="en-US" sz="3200" b="1" dirty="0" smtClean="0"/>
          </a:p>
          <a:p>
            <a:pPr lvl="0"/>
            <a:r>
              <a:rPr lang="en-US" sz="3200" b="1" dirty="0" smtClean="0"/>
              <a:t>But </a:t>
            </a:r>
            <a:r>
              <a:rPr lang="en-US" sz="3200" b="1" dirty="0"/>
              <a:t>there still is a great variety:  the more dynamic the translation, the closer they can get to how people talk today, but perhaps the more they move away from considering the best translation of each Greek or Hebrew word.  </a:t>
            </a:r>
          </a:p>
        </p:txBody>
      </p:sp>
    </p:spTree>
    <p:extLst>
      <p:ext uri="{BB962C8B-B14F-4D97-AF65-F5344CB8AC3E}">
        <p14:creationId xmlns:p14="http://schemas.microsoft.com/office/powerpoint/2010/main" val="2362326198"/>
      </p:ext>
    </p:extLst>
  </p:cSld>
  <p:clrMapOvr>
    <a:masterClrMapping/>
  </p:clrMapOvr>
  <p:transition spd="slow">
    <p:wipe dir="d"/>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494085"/>
          </a:xfrm>
          <a:prstGeom prst="rect">
            <a:avLst/>
          </a:prstGeom>
          <a:noFill/>
        </p:spPr>
        <p:txBody>
          <a:bodyPr wrap="square" rtlCol="0">
            <a:spAutoFit/>
          </a:bodyPr>
          <a:lstStyle/>
          <a:p>
            <a:pPr lvl="0">
              <a:spcBef>
                <a:spcPts val="1800"/>
              </a:spcBef>
            </a:pPr>
            <a:r>
              <a:rPr lang="en-US" sz="3200" b="1" dirty="0" smtClean="0">
                <a:solidFill>
                  <a:srgbClr val="FF0000"/>
                </a:solidFill>
              </a:rPr>
              <a:t>Readability</a:t>
            </a:r>
          </a:p>
          <a:p>
            <a:pPr lvl="0"/>
            <a:endParaRPr lang="en-US" sz="3200" b="1" dirty="0" smtClean="0"/>
          </a:p>
          <a:p>
            <a:pPr lvl="0"/>
            <a:r>
              <a:rPr lang="en-US" sz="3200" b="1" dirty="0"/>
              <a:t>Another factor is how a translation handles idioms. </a:t>
            </a:r>
            <a:endParaRPr lang="en-US" sz="3200" b="1" dirty="0" smtClean="0"/>
          </a:p>
          <a:p>
            <a:pPr lvl="0"/>
            <a:r>
              <a:rPr lang="en-US" sz="3200" b="1" dirty="0" smtClean="0"/>
              <a:t>Example:  1 Samuel 24.3</a:t>
            </a:r>
          </a:p>
          <a:p>
            <a:pPr lvl="0"/>
            <a:endParaRPr lang="en-US" sz="3200" b="1" dirty="0"/>
          </a:p>
          <a:p>
            <a:pPr lvl="0"/>
            <a:r>
              <a:rPr lang="en-US" sz="3200" b="1" dirty="0" smtClean="0"/>
              <a:t>KJV </a:t>
            </a:r>
            <a:r>
              <a:rPr lang="en-US" sz="3200" b="1" i="1" dirty="0" smtClean="0"/>
              <a:t>literally translates </a:t>
            </a:r>
            <a:r>
              <a:rPr lang="en-US" sz="3200" b="1" dirty="0" smtClean="0"/>
              <a:t>the Hebrew:  “</a:t>
            </a:r>
            <a:r>
              <a:rPr lang="en-US" sz="3200" b="1" dirty="0"/>
              <a:t>Saul went in to cover his </a:t>
            </a:r>
            <a:r>
              <a:rPr lang="en-US" sz="3200" b="1" dirty="0" smtClean="0"/>
              <a:t>feet…” </a:t>
            </a:r>
          </a:p>
          <a:p>
            <a:pPr lvl="0"/>
            <a:endParaRPr lang="en-US" sz="3200" b="1" dirty="0"/>
          </a:p>
          <a:p>
            <a:pPr lvl="0"/>
            <a:r>
              <a:rPr lang="en-US" sz="3200" b="1" dirty="0" smtClean="0"/>
              <a:t>NASB translates </a:t>
            </a:r>
            <a:r>
              <a:rPr lang="en-US" sz="3200" b="1" dirty="0"/>
              <a:t>with an equivalent </a:t>
            </a:r>
            <a:r>
              <a:rPr lang="en-US" sz="3200" b="1" i="1" dirty="0"/>
              <a:t>modern </a:t>
            </a:r>
            <a:r>
              <a:rPr lang="en-US" sz="3200" b="1" i="1" dirty="0" smtClean="0"/>
              <a:t>idiom</a:t>
            </a:r>
            <a:r>
              <a:rPr lang="en-US" sz="3200" b="1" dirty="0" smtClean="0"/>
              <a:t>:  “Saul </a:t>
            </a:r>
            <a:r>
              <a:rPr lang="en-US" sz="3200" b="1" dirty="0"/>
              <a:t>went in to relieve </a:t>
            </a:r>
            <a:r>
              <a:rPr lang="en-US" sz="3200" b="1" dirty="0" smtClean="0"/>
              <a:t>himself…” </a:t>
            </a:r>
          </a:p>
          <a:p>
            <a:pPr lvl="0"/>
            <a:endParaRPr lang="en-US" sz="3200" b="1" dirty="0"/>
          </a:p>
          <a:p>
            <a:pPr lvl="0"/>
            <a:r>
              <a:rPr lang="en-US" sz="3200" b="1" dirty="0" smtClean="0"/>
              <a:t>An alternative would be to </a:t>
            </a:r>
            <a:r>
              <a:rPr lang="en-US" sz="3200" b="1" i="1" dirty="0"/>
              <a:t>explain</a:t>
            </a:r>
            <a:r>
              <a:rPr lang="en-US" sz="3200" b="1" dirty="0"/>
              <a:t> the idiom with something like “Saul went in to </a:t>
            </a:r>
            <a:r>
              <a:rPr lang="en-US" sz="3200" b="1" dirty="0" smtClean="0"/>
              <a:t>urinate…”</a:t>
            </a:r>
            <a:endParaRPr lang="en-US" sz="3200" b="1" dirty="0"/>
          </a:p>
        </p:txBody>
      </p:sp>
    </p:spTree>
    <p:extLst>
      <p:ext uri="{BB962C8B-B14F-4D97-AF65-F5344CB8AC3E}">
        <p14:creationId xmlns:p14="http://schemas.microsoft.com/office/powerpoint/2010/main" val="3602910793"/>
      </p:ext>
    </p:extLst>
  </p:cSld>
  <p:clrMapOvr>
    <a:masterClrMapping/>
  </p:clrMapOvr>
  <p:transition spd="slow">
    <p:wipe dir="d"/>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247864"/>
          </a:xfrm>
          <a:prstGeom prst="rect">
            <a:avLst/>
          </a:prstGeom>
          <a:noFill/>
        </p:spPr>
        <p:txBody>
          <a:bodyPr wrap="square" rtlCol="0">
            <a:spAutoFit/>
          </a:bodyPr>
          <a:lstStyle/>
          <a:p>
            <a:pPr lvl="0">
              <a:spcBef>
                <a:spcPts val="1800"/>
              </a:spcBef>
            </a:pPr>
            <a:r>
              <a:rPr lang="en-US" sz="3200" b="1" dirty="0" smtClean="0">
                <a:solidFill>
                  <a:srgbClr val="FF0000"/>
                </a:solidFill>
              </a:rPr>
              <a:t>Readability</a:t>
            </a:r>
          </a:p>
          <a:p>
            <a:pPr lvl="0">
              <a:spcBef>
                <a:spcPts val="2400"/>
              </a:spcBef>
            </a:pPr>
            <a:r>
              <a:rPr lang="en-US" sz="3200" b="1" dirty="0" smtClean="0"/>
              <a:t>Example 1 Peter 1.13</a:t>
            </a:r>
          </a:p>
          <a:p>
            <a:pPr lvl="0">
              <a:spcBef>
                <a:spcPts val="2400"/>
              </a:spcBef>
            </a:pPr>
            <a:r>
              <a:rPr lang="en-US" sz="3200" b="1" dirty="0" smtClean="0"/>
              <a:t>NKJV is very literal in its translation:  “Therefore gird </a:t>
            </a:r>
            <a:r>
              <a:rPr lang="en-US" sz="3200" b="1" dirty="0"/>
              <a:t>up the loins of your </a:t>
            </a:r>
            <a:r>
              <a:rPr lang="en-US" sz="3200" b="1" dirty="0" smtClean="0"/>
              <a:t>mind…” </a:t>
            </a:r>
          </a:p>
          <a:p>
            <a:pPr lvl="0">
              <a:spcBef>
                <a:spcPts val="2400"/>
              </a:spcBef>
            </a:pPr>
            <a:r>
              <a:rPr lang="en-US" sz="3200" b="1" dirty="0" smtClean="0"/>
              <a:t>NET interprets the idiom:  “Therefore, get </a:t>
            </a:r>
            <a:r>
              <a:rPr lang="en-US" sz="3200" b="1" dirty="0"/>
              <a:t>your minds ready for </a:t>
            </a:r>
            <a:r>
              <a:rPr lang="en-US" sz="3200" b="1" dirty="0" smtClean="0"/>
              <a:t>action…”  </a:t>
            </a:r>
          </a:p>
          <a:p>
            <a:pPr lvl="0">
              <a:spcBef>
                <a:spcPts val="2400"/>
              </a:spcBef>
            </a:pPr>
            <a:r>
              <a:rPr lang="en-US" sz="3200" b="1" dirty="0" smtClean="0"/>
              <a:t>Without </a:t>
            </a:r>
            <a:r>
              <a:rPr lang="en-US" sz="3200" b="1" dirty="0"/>
              <a:t>study of customary usage in the first century, how are you to know what </a:t>
            </a:r>
            <a:r>
              <a:rPr lang="en-US" sz="3200" b="1" dirty="0" smtClean="0"/>
              <a:t>it means to “gird </a:t>
            </a:r>
            <a:r>
              <a:rPr lang="en-US" sz="3200" b="1" dirty="0"/>
              <a:t>up your </a:t>
            </a:r>
            <a:r>
              <a:rPr lang="en-US" sz="3200" b="1" dirty="0" smtClean="0"/>
              <a:t>loins,” </a:t>
            </a:r>
            <a:r>
              <a:rPr lang="en-US" sz="3200" b="1" dirty="0"/>
              <a:t>let alone </a:t>
            </a:r>
            <a:r>
              <a:rPr lang="en-US" sz="3200" b="1" dirty="0" smtClean="0"/>
              <a:t>to “gird </a:t>
            </a:r>
            <a:r>
              <a:rPr lang="en-US" sz="3200" b="1" dirty="0"/>
              <a:t>up the loins of your </a:t>
            </a:r>
            <a:r>
              <a:rPr lang="en-US" sz="3200" b="1" dirty="0" smtClean="0"/>
              <a:t>mind”?  </a:t>
            </a:r>
            <a:endParaRPr lang="en-US" sz="3200" b="1" dirty="0"/>
          </a:p>
        </p:txBody>
      </p:sp>
    </p:spTree>
    <p:extLst>
      <p:ext uri="{BB962C8B-B14F-4D97-AF65-F5344CB8AC3E}">
        <p14:creationId xmlns:p14="http://schemas.microsoft.com/office/powerpoint/2010/main" val="593316294"/>
      </p:ext>
    </p:extLst>
  </p:cSld>
  <p:clrMapOvr>
    <a:masterClrMapping/>
  </p:clrMapOvr>
  <p:transition spd="slow">
    <p:wipe dir="d"/>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494085"/>
          </a:xfrm>
          <a:prstGeom prst="rect">
            <a:avLst/>
          </a:prstGeom>
          <a:noFill/>
        </p:spPr>
        <p:txBody>
          <a:bodyPr wrap="square" rtlCol="0">
            <a:spAutoFit/>
          </a:bodyPr>
          <a:lstStyle/>
          <a:p>
            <a:pPr lvl="0">
              <a:spcBef>
                <a:spcPts val="1800"/>
              </a:spcBef>
            </a:pPr>
            <a:r>
              <a:rPr lang="en-US" sz="3200" b="1" dirty="0" smtClean="0">
                <a:solidFill>
                  <a:srgbClr val="FF0000"/>
                </a:solidFill>
              </a:rPr>
              <a:t>Readability</a:t>
            </a:r>
          </a:p>
          <a:p>
            <a:pPr lvl="0"/>
            <a:endParaRPr lang="en-US" sz="3200" b="1" dirty="0" smtClean="0"/>
          </a:p>
          <a:p>
            <a:pPr lvl="0"/>
            <a:r>
              <a:rPr lang="en-US" sz="3200" b="1" dirty="0" smtClean="0"/>
              <a:t>Even </a:t>
            </a:r>
            <a:r>
              <a:rPr lang="en-US" sz="3200" b="1" dirty="0"/>
              <a:t>the KJV sometimes simplified the idiom:  </a:t>
            </a:r>
            <a:endParaRPr lang="en-US" sz="3200" b="1" dirty="0" smtClean="0"/>
          </a:p>
          <a:p>
            <a:pPr lvl="0"/>
            <a:r>
              <a:rPr lang="en-US" sz="3200" b="1" dirty="0" smtClean="0"/>
              <a:t>Example:  John </a:t>
            </a:r>
            <a:r>
              <a:rPr lang="en-US" sz="3200" b="1" dirty="0"/>
              <a:t>10.24 </a:t>
            </a:r>
            <a:endParaRPr lang="en-US" sz="3200" b="1" dirty="0" smtClean="0"/>
          </a:p>
          <a:p>
            <a:pPr lvl="0"/>
            <a:endParaRPr lang="en-US" sz="3200" b="1" dirty="0"/>
          </a:p>
          <a:p>
            <a:pPr lvl="0"/>
            <a:r>
              <a:rPr lang="en-US" sz="3200" b="1" dirty="0" smtClean="0"/>
              <a:t>Greek:  This literally </a:t>
            </a:r>
            <a:r>
              <a:rPr lang="en-US" sz="3200" b="1" dirty="0"/>
              <a:t>says “How long will you take up our souls</a:t>
            </a:r>
            <a:r>
              <a:rPr lang="en-US" sz="3200" b="1" dirty="0" smtClean="0"/>
              <a:t>?” </a:t>
            </a:r>
          </a:p>
          <a:p>
            <a:pPr lvl="0"/>
            <a:endParaRPr lang="en-US" sz="3200" b="1" dirty="0"/>
          </a:p>
          <a:p>
            <a:pPr lvl="0"/>
            <a:r>
              <a:rPr lang="en-US" sz="3200" b="1" dirty="0" smtClean="0"/>
              <a:t>KJV </a:t>
            </a:r>
            <a:r>
              <a:rPr lang="en-US" sz="3200" b="1" dirty="0"/>
              <a:t>translates the idiom and the words:  “How long dost thou make us to doubt?”  </a:t>
            </a:r>
            <a:endParaRPr lang="en-US" sz="3200" b="1" dirty="0" smtClean="0"/>
          </a:p>
          <a:p>
            <a:pPr lvl="0"/>
            <a:endParaRPr lang="en-US" sz="3200" b="1" dirty="0"/>
          </a:p>
          <a:p>
            <a:pPr lvl="0"/>
            <a:r>
              <a:rPr lang="en-US" sz="3200" b="1" dirty="0" smtClean="0"/>
              <a:t>NET has an even better </a:t>
            </a:r>
            <a:r>
              <a:rPr lang="en-US" sz="3200" b="1" dirty="0"/>
              <a:t>understanding </a:t>
            </a:r>
            <a:r>
              <a:rPr lang="en-US" sz="3200" b="1" dirty="0" smtClean="0"/>
              <a:t>for today:  </a:t>
            </a:r>
            <a:r>
              <a:rPr lang="en-US" sz="3200" b="1" dirty="0"/>
              <a:t>“How long will you keep us in suspense?”</a:t>
            </a:r>
          </a:p>
        </p:txBody>
      </p:sp>
    </p:spTree>
    <p:extLst>
      <p:ext uri="{BB962C8B-B14F-4D97-AF65-F5344CB8AC3E}">
        <p14:creationId xmlns:p14="http://schemas.microsoft.com/office/powerpoint/2010/main" val="2558871219"/>
      </p:ext>
    </p:extLst>
  </p:cSld>
  <p:clrMapOvr>
    <a:masterClrMapping/>
  </p:clrMapOvr>
  <p:transition spd="slow">
    <p:wipe dir="d"/>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4031873"/>
          </a:xfrm>
          <a:prstGeom prst="rect">
            <a:avLst/>
          </a:prstGeom>
          <a:noFill/>
        </p:spPr>
        <p:txBody>
          <a:bodyPr wrap="square" rtlCol="0">
            <a:spAutoFit/>
          </a:bodyPr>
          <a:lstStyle/>
          <a:p>
            <a:pPr lvl="0">
              <a:spcBef>
                <a:spcPts val="1800"/>
              </a:spcBef>
            </a:pPr>
            <a:r>
              <a:rPr lang="en-US" sz="3200" b="1" dirty="0" smtClean="0">
                <a:solidFill>
                  <a:srgbClr val="FF0000"/>
                </a:solidFill>
              </a:rPr>
              <a:t>Readability</a:t>
            </a:r>
          </a:p>
          <a:p>
            <a:pPr lvl="0"/>
            <a:endParaRPr lang="en-US" sz="3200" b="1" dirty="0" smtClean="0"/>
          </a:p>
          <a:p>
            <a:pPr lvl="0"/>
            <a:r>
              <a:rPr lang="en-US" sz="3200" b="1" dirty="0" smtClean="0"/>
              <a:t>Numbers </a:t>
            </a:r>
            <a:r>
              <a:rPr lang="en-US" sz="3200" b="1" dirty="0"/>
              <a:t>22.22:  </a:t>
            </a:r>
            <a:endParaRPr lang="en-US" sz="3200" b="1" dirty="0" smtClean="0"/>
          </a:p>
          <a:p>
            <a:pPr lvl="0"/>
            <a:endParaRPr lang="en-US" sz="3200" b="1" dirty="0"/>
          </a:p>
          <a:p>
            <a:pPr lvl="0"/>
            <a:r>
              <a:rPr lang="en-US" sz="3200" b="1" dirty="0" smtClean="0"/>
              <a:t>The </a:t>
            </a:r>
            <a:r>
              <a:rPr lang="en-US" sz="3200" b="1" dirty="0"/>
              <a:t>literal Hebrew reading is “God’s nose [or nostrils] became hot,” </a:t>
            </a:r>
            <a:endParaRPr lang="en-US" sz="3200" b="1" dirty="0" smtClean="0"/>
          </a:p>
          <a:p>
            <a:pPr lvl="0"/>
            <a:endParaRPr lang="en-US" sz="3200" b="1" dirty="0"/>
          </a:p>
          <a:p>
            <a:pPr lvl="0"/>
            <a:r>
              <a:rPr lang="en-US" sz="3200" b="1" dirty="0" smtClean="0"/>
              <a:t>KJV </a:t>
            </a:r>
            <a:r>
              <a:rPr lang="en-US" sz="3200" b="1" dirty="0"/>
              <a:t>interprets this to say, “God’s anger was kindled.”</a:t>
            </a:r>
          </a:p>
        </p:txBody>
      </p:sp>
    </p:spTree>
    <p:extLst>
      <p:ext uri="{BB962C8B-B14F-4D97-AF65-F5344CB8AC3E}">
        <p14:creationId xmlns:p14="http://schemas.microsoft.com/office/powerpoint/2010/main" val="1674237113"/>
      </p:ext>
    </p:extLst>
  </p:cSld>
  <p:clrMapOvr>
    <a:masterClrMapping/>
  </p:clrMapOvr>
  <p:transition spd="slow">
    <p:wipe dir="d"/>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5016758"/>
          </a:xfrm>
          <a:prstGeom prst="rect">
            <a:avLst/>
          </a:prstGeom>
          <a:noFill/>
        </p:spPr>
        <p:txBody>
          <a:bodyPr wrap="square" rtlCol="0">
            <a:spAutoFit/>
          </a:bodyPr>
          <a:lstStyle/>
          <a:p>
            <a:pPr lvl="0">
              <a:spcBef>
                <a:spcPts val="1800"/>
              </a:spcBef>
            </a:pPr>
            <a:r>
              <a:rPr lang="en-US" sz="3200" b="1" dirty="0" smtClean="0">
                <a:solidFill>
                  <a:srgbClr val="FF0000"/>
                </a:solidFill>
              </a:rPr>
              <a:t>Readability</a:t>
            </a:r>
          </a:p>
          <a:p>
            <a:pPr lvl="0"/>
            <a:endParaRPr lang="en-US" sz="3200" b="1" dirty="0" smtClean="0"/>
          </a:p>
          <a:p>
            <a:pPr lvl="0"/>
            <a:r>
              <a:rPr lang="en-US" sz="3200" b="1" dirty="0"/>
              <a:t>The same situation exists for interpreting actions. </a:t>
            </a:r>
          </a:p>
          <a:p>
            <a:pPr lvl="0"/>
            <a:endParaRPr lang="en-US" sz="3200" b="1" dirty="0" smtClean="0"/>
          </a:p>
          <a:p>
            <a:pPr lvl="0"/>
            <a:r>
              <a:rPr lang="en-US" sz="3200" b="1" dirty="0" smtClean="0"/>
              <a:t>In </a:t>
            </a:r>
            <a:r>
              <a:rPr lang="en-US" sz="3200" b="1" dirty="0"/>
              <a:t>Genesis 37.29, most English translations are literal in saying that Reuben “tore his </a:t>
            </a:r>
            <a:r>
              <a:rPr lang="en-US" sz="3200" b="1" dirty="0" smtClean="0"/>
              <a:t>clothes” [NET, NASB, NIV, ESV, HSCB, NKJV, KJV]</a:t>
            </a:r>
          </a:p>
          <a:p>
            <a:pPr lvl="0"/>
            <a:endParaRPr lang="en-US" sz="3200" b="1" dirty="0"/>
          </a:p>
          <a:p>
            <a:pPr lvl="0"/>
            <a:r>
              <a:rPr lang="en-US" sz="3200" b="1" dirty="0" smtClean="0"/>
              <a:t>NLT </a:t>
            </a:r>
            <a:r>
              <a:rPr lang="en-US" sz="3200" b="1" dirty="0"/>
              <a:t>explains it by saying, “he tore his clothes </a:t>
            </a:r>
            <a:r>
              <a:rPr lang="en-US" sz="3200" b="1" u="sng" dirty="0"/>
              <a:t>in grief</a:t>
            </a:r>
            <a:r>
              <a:rPr lang="en-US" sz="3200" b="1" dirty="0"/>
              <a:t>.”</a:t>
            </a:r>
          </a:p>
        </p:txBody>
      </p:sp>
    </p:spTree>
    <p:extLst>
      <p:ext uri="{BB962C8B-B14F-4D97-AF65-F5344CB8AC3E}">
        <p14:creationId xmlns:p14="http://schemas.microsoft.com/office/powerpoint/2010/main" val="100856845"/>
      </p:ext>
    </p:extLst>
  </p:cSld>
  <p:clrMapOvr>
    <a:masterClrMapping/>
  </p:clrMapOvr>
  <p:transition spd="slow">
    <p:wipe dir="d"/>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740307"/>
          </a:xfrm>
          <a:prstGeom prst="rect">
            <a:avLst/>
          </a:prstGeom>
          <a:noFill/>
        </p:spPr>
        <p:txBody>
          <a:bodyPr wrap="square" rtlCol="0">
            <a:spAutoFit/>
          </a:bodyPr>
          <a:lstStyle/>
          <a:p>
            <a:pPr lvl="0">
              <a:spcBef>
                <a:spcPts val="1800"/>
              </a:spcBef>
            </a:pPr>
            <a:r>
              <a:rPr lang="en-US" sz="3200" b="1" dirty="0" smtClean="0">
                <a:solidFill>
                  <a:srgbClr val="FF0000"/>
                </a:solidFill>
              </a:rPr>
              <a:t>Readability</a:t>
            </a:r>
          </a:p>
          <a:p>
            <a:pPr lvl="0">
              <a:spcBef>
                <a:spcPts val="2400"/>
              </a:spcBef>
            </a:pPr>
            <a:r>
              <a:rPr lang="en-US" sz="3200" b="1" dirty="0" smtClean="0"/>
              <a:t>The </a:t>
            </a:r>
            <a:r>
              <a:rPr lang="en-US" sz="3200" b="1" dirty="0"/>
              <a:t>original NT was written in the common Greek of its day, so that everyone could easily understand it.  </a:t>
            </a:r>
            <a:endParaRPr lang="en-US" sz="3200" b="1" dirty="0" smtClean="0"/>
          </a:p>
          <a:p>
            <a:pPr lvl="0">
              <a:spcBef>
                <a:spcPts val="2400"/>
              </a:spcBef>
            </a:pPr>
            <a:r>
              <a:rPr lang="en-US" sz="3200" b="1" dirty="0" smtClean="0"/>
              <a:t>The </a:t>
            </a:r>
            <a:r>
              <a:rPr lang="en-US" sz="3200" b="1" dirty="0"/>
              <a:t>KJV was written in a way that could be understood by the common people of its day.  </a:t>
            </a:r>
            <a:endParaRPr lang="en-US" sz="3200" b="1" dirty="0" smtClean="0"/>
          </a:p>
          <a:p>
            <a:pPr lvl="0">
              <a:spcBef>
                <a:spcPts val="2400"/>
              </a:spcBef>
            </a:pPr>
            <a:r>
              <a:rPr lang="en-US" sz="3200" b="1" dirty="0" smtClean="0"/>
              <a:t>Should </a:t>
            </a:r>
            <a:r>
              <a:rPr lang="en-US" sz="3200" b="1" dirty="0"/>
              <a:t>we not seek to offer the same advantage to English speakers today?  </a:t>
            </a:r>
          </a:p>
          <a:p>
            <a:pPr lvl="0">
              <a:spcBef>
                <a:spcPts val="2400"/>
              </a:spcBef>
            </a:pPr>
            <a:r>
              <a:rPr lang="en-US" sz="3200" b="1" dirty="0" smtClean="0"/>
              <a:t>Should </a:t>
            </a:r>
            <a:r>
              <a:rPr lang="en-US" sz="3200" b="1" dirty="0"/>
              <a:t>we not have one translation easy enough for children </a:t>
            </a:r>
            <a:r>
              <a:rPr lang="en-US" sz="3200" b="1" dirty="0" smtClean="0"/>
              <a:t>[</a:t>
            </a:r>
            <a:r>
              <a:rPr lang="en-US" sz="3200" b="1" dirty="0" err="1" smtClean="0"/>
              <a:t>NIrV</a:t>
            </a:r>
            <a:r>
              <a:rPr lang="en-US" sz="3200" b="1" dirty="0" smtClean="0"/>
              <a:t>] </a:t>
            </a:r>
            <a:r>
              <a:rPr lang="en-US" sz="3200" b="1" dirty="0"/>
              <a:t>and one for teens and newer believers still getting used to the Bible </a:t>
            </a:r>
            <a:r>
              <a:rPr lang="en-US" sz="3200" b="1" dirty="0" smtClean="0"/>
              <a:t>[NLT] </a:t>
            </a:r>
            <a:r>
              <a:rPr lang="en-US" sz="3200" b="1" dirty="0"/>
              <a:t>and </a:t>
            </a:r>
            <a:r>
              <a:rPr lang="en-US" sz="3200" b="1" dirty="0" smtClean="0"/>
              <a:t>one </a:t>
            </a:r>
            <a:r>
              <a:rPr lang="en-US" sz="3200" b="1" dirty="0"/>
              <a:t>more for everyday use </a:t>
            </a:r>
            <a:r>
              <a:rPr lang="en-US" sz="3200" b="1" dirty="0" smtClean="0"/>
              <a:t>[NIV]? </a:t>
            </a:r>
            <a:endParaRPr lang="en-US" sz="3200" b="1" dirty="0"/>
          </a:p>
        </p:txBody>
      </p:sp>
    </p:spTree>
    <p:extLst>
      <p:ext uri="{BB962C8B-B14F-4D97-AF65-F5344CB8AC3E}">
        <p14:creationId xmlns:p14="http://schemas.microsoft.com/office/powerpoint/2010/main" val="3526885980"/>
      </p:ext>
    </p:extLst>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5864" y="124692"/>
            <a:ext cx="8853054" cy="6201698"/>
          </a:xfrm>
          <a:prstGeom prst="rect">
            <a:avLst/>
          </a:prstGeom>
          <a:noFill/>
        </p:spPr>
        <p:txBody>
          <a:bodyPr wrap="square" rtlCol="0">
            <a:spAutoFit/>
          </a:bodyPr>
          <a:lstStyle/>
          <a:p>
            <a:pPr lvl="0"/>
            <a:r>
              <a:rPr lang="en-US" sz="3200" b="1" dirty="0" smtClean="0"/>
              <a:t>2 </a:t>
            </a:r>
            <a:r>
              <a:rPr lang="en-US" sz="3200" b="1" dirty="0"/>
              <a:t>John </a:t>
            </a:r>
            <a:r>
              <a:rPr lang="en-US" sz="3200" b="1" dirty="0" smtClean="0"/>
              <a:t>1.10  </a:t>
            </a:r>
          </a:p>
          <a:p>
            <a:pPr lvl="0">
              <a:spcBef>
                <a:spcPts val="1800"/>
              </a:spcBef>
            </a:pPr>
            <a:r>
              <a:rPr lang="en-US" sz="3200" b="1" dirty="0" smtClean="0"/>
              <a:t>NKJV</a:t>
            </a:r>
            <a:r>
              <a:rPr lang="en-US" sz="3200" b="1" dirty="0"/>
              <a:t>: “If </a:t>
            </a:r>
            <a:r>
              <a:rPr lang="en-US" sz="3200" b="1" u="sng" dirty="0">
                <a:solidFill>
                  <a:schemeClr val="accent2">
                    <a:lumMod val="50000"/>
                  </a:schemeClr>
                </a:solidFill>
              </a:rPr>
              <a:t>anyone</a:t>
            </a:r>
            <a:r>
              <a:rPr lang="en-US" sz="3200" b="1" dirty="0">
                <a:solidFill>
                  <a:schemeClr val="accent2">
                    <a:lumMod val="50000"/>
                  </a:schemeClr>
                </a:solidFill>
              </a:rPr>
              <a:t> </a:t>
            </a:r>
            <a:r>
              <a:rPr lang="en-US" sz="3200" b="1" dirty="0"/>
              <a:t>comes to you and does not bring this doctrine, do not receive </a:t>
            </a:r>
            <a:r>
              <a:rPr lang="en-US" sz="3200" b="1" u="sng" dirty="0" smtClean="0">
                <a:solidFill>
                  <a:schemeClr val="accent2">
                    <a:lumMod val="50000"/>
                  </a:schemeClr>
                </a:solidFill>
              </a:rPr>
              <a:t>him</a:t>
            </a:r>
            <a:r>
              <a:rPr lang="en-US" sz="3200" b="1" dirty="0" smtClean="0"/>
              <a:t>...  </a:t>
            </a:r>
          </a:p>
          <a:p>
            <a:pPr lvl="0">
              <a:spcBef>
                <a:spcPts val="1800"/>
              </a:spcBef>
            </a:pPr>
            <a:r>
              <a:rPr lang="en-US" sz="3200" b="1" dirty="0" smtClean="0"/>
              <a:t>NIV</a:t>
            </a:r>
            <a:r>
              <a:rPr lang="en-US" sz="3200" b="1" dirty="0"/>
              <a:t>:  “If </a:t>
            </a:r>
            <a:r>
              <a:rPr lang="en-US" sz="3200" b="1" u="sng" dirty="0">
                <a:solidFill>
                  <a:schemeClr val="accent2">
                    <a:lumMod val="50000"/>
                  </a:schemeClr>
                </a:solidFill>
              </a:rPr>
              <a:t>anyone</a:t>
            </a:r>
            <a:r>
              <a:rPr lang="en-US" sz="3200" b="1" dirty="0">
                <a:solidFill>
                  <a:schemeClr val="accent2">
                    <a:lumMod val="50000"/>
                  </a:schemeClr>
                </a:solidFill>
              </a:rPr>
              <a:t> </a:t>
            </a:r>
            <a:r>
              <a:rPr lang="en-US" sz="3200" b="1" dirty="0"/>
              <a:t>comes to you and does not bring this teaching, do not take </a:t>
            </a:r>
            <a:r>
              <a:rPr lang="en-US" sz="3200" b="1" u="sng" dirty="0" smtClean="0">
                <a:solidFill>
                  <a:schemeClr val="accent2">
                    <a:lumMod val="50000"/>
                  </a:schemeClr>
                </a:solidFill>
              </a:rPr>
              <a:t>them</a:t>
            </a:r>
            <a:r>
              <a:rPr lang="en-US" sz="3200" b="1" dirty="0" smtClean="0"/>
              <a:t>…”  </a:t>
            </a:r>
          </a:p>
          <a:p>
            <a:pPr lvl="0">
              <a:spcBef>
                <a:spcPts val="1800"/>
              </a:spcBef>
            </a:pPr>
            <a:r>
              <a:rPr lang="en-US" sz="3200" b="1" dirty="0" smtClean="0"/>
              <a:t>The </a:t>
            </a:r>
            <a:r>
              <a:rPr lang="en-US" sz="3200" b="1" dirty="0"/>
              <a:t>pronouns definitely are masculine:  “him.”  But in the context, </a:t>
            </a:r>
            <a:r>
              <a:rPr lang="en-US" sz="3200" b="1" dirty="0" smtClean="0"/>
              <a:t>“anyone” </a:t>
            </a:r>
            <a:r>
              <a:rPr lang="en-US" sz="3200" b="1" dirty="0"/>
              <a:t>could include women, so </a:t>
            </a:r>
            <a:r>
              <a:rPr lang="en-US" sz="3200" b="1" dirty="0" smtClean="0"/>
              <a:t>NIV accommodates by </a:t>
            </a:r>
            <a:r>
              <a:rPr lang="en-US" sz="3200" b="1" dirty="0"/>
              <a:t>switching to the neutral “them,” because we do not have a gender neutral single pronoun other than “it,” which would not be appropriate.  But now the single becomes plural.</a:t>
            </a:r>
          </a:p>
        </p:txBody>
      </p:sp>
    </p:spTree>
    <p:extLst>
      <p:ext uri="{BB962C8B-B14F-4D97-AF65-F5344CB8AC3E}">
        <p14:creationId xmlns:p14="http://schemas.microsoft.com/office/powerpoint/2010/main" val="2706033530"/>
      </p:ext>
    </p:extLst>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5864" y="124692"/>
            <a:ext cx="8853054" cy="4462760"/>
          </a:xfrm>
          <a:prstGeom prst="rect">
            <a:avLst/>
          </a:prstGeom>
          <a:noFill/>
        </p:spPr>
        <p:txBody>
          <a:bodyPr wrap="square" rtlCol="0">
            <a:spAutoFit/>
          </a:bodyPr>
          <a:lstStyle/>
          <a:p>
            <a:pPr lvl="0"/>
            <a:r>
              <a:rPr lang="en-US" sz="3200" b="1" dirty="0"/>
              <a:t>Luke </a:t>
            </a:r>
            <a:r>
              <a:rPr lang="en-US" sz="3200" b="1" dirty="0" smtClean="0"/>
              <a:t>14.27  </a:t>
            </a:r>
          </a:p>
          <a:p>
            <a:pPr lvl="0">
              <a:spcBef>
                <a:spcPts val="1800"/>
              </a:spcBef>
            </a:pPr>
            <a:r>
              <a:rPr lang="en-US" sz="3200" b="1" dirty="0" smtClean="0"/>
              <a:t>NET</a:t>
            </a:r>
            <a:r>
              <a:rPr lang="en-US" sz="3200" b="1" dirty="0"/>
              <a:t>:  “</a:t>
            </a:r>
            <a:r>
              <a:rPr lang="en-US" sz="3200" b="1" u="sng" dirty="0">
                <a:solidFill>
                  <a:schemeClr val="accent2">
                    <a:lumMod val="50000"/>
                  </a:schemeClr>
                </a:solidFill>
              </a:rPr>
              <a:t>Whoever</a:t>
            </a:r>
            <a:r>
              <a:rPr lang="en-US" sz="3200" b="1" dirty="0"/>
              <a:t> does not carry </a:t>
            </a:r>
            <a:r>
              <a:rPr lang="en-US" sz="3200" b="1" u="sng" dirty="0">
                <a:solidFill>
                  <a:schemeClr val="accent2">
                    <a:lumMod val="50000"/>
                  </a:schemeClr>
                </a:solidFill>
              </a:rPr>
              <a:t>his own </a:t>
            </a:r>
            <a:r>
              <a:rPr lang="en-US" sz="3200" b="1" dirty="0"/>
              <a:t>cross and follow me cannot be my disciple.”  </a:t>
            </a:r>
            <a:endParaRPr lang="en-US" sz="3200" b="1" dirty="0" smtClean="0"/>
          </a:p>
          <a:p>
            <a:pPr lvl="0">
              <a:spcBef>
                <a:spcPts val="1800"/>
              </a:spcBef>
            </a:pPr>
            <a:r>
              <a:rPr lang="en-US" sz="3200" b="1" dirty="0" smtClean="0"/>
              <a:t>NIV</a:t>
            </a:r>
            <a:r>
              <a:rPr lang="en-US" sz="3200" b="1" dirty="0"/>
              <a:t>:  “And </a:t>
            </a:r>
            <a:r>
              <a:rPr lang="en-US" sz="3200" b="1" u="sng" dirty="0">
                <a:solidFill>
                  <a:schemeClr val="accent2">
                    <a:lumMod val="50000"/>
                  </a:schemeClr>
                </a:solidFill>
              </a:rPr>
              <a:t>whoever</a:t>
            </a:r>
            <a:r>
              <a:rPr lang="en-US" sz="3200" b="1" dirty="0">
                <a:solidFill>
                  <a:schemeClr val="accent2">
                    <a:lumMod val="50000"/>
                  </a:schemeClr>
                </a:solidFill>
              </a:rPr>
              <a:t> </a:t>
            </a:r>
            <a:r>
              <a:rPr lang="en-US" sz="3200" b="1" dirty="0"/>
              <a:t>does not carry </a:t>
            </a:r>
            <a:r>
              <a:rPr lang="en-US" sz="3200" b="1" u="sng" dirty="0">
                <a:solidFill>
                  <a:schemeClr val="accent2">
                    <a:lumMod val="50000"/>
                  </a:schemeClr>
                </a:solidFill>
              </a:rPr>
              <a:t>their</a:t>
            </a:r>
            <a:r>
              <a:rPr lang="en-US" sz="3200" b="1" dirty="0">
                <a:solidFill>
                  <a:schemeClr val="accent2">
                    <a:lumMod val="50000"/>
                  </a:schemeClr>
                </a:solidFill>
              </a:rPr>
              <a:t> </a:t>
            </a:r>
            <a:r>
              <a:rPr lang="en-US" sz="3200" b="1" dirty="0"/>
              <a:t>cross…”  </a:t>
            </a:r>
            <a:endParaRPr lang="en-US" sz="3200" b="1" dirty="0" smtClean="0"/>
          </a:p>
          <a:p>
            <a:pPr lvl="0">
              <a:spcBef>
                <a:spcPts val="1800"/>
              </a:spcBef>
            </a:pPr>
            <a:r>
              <a:rPr lang="en-US" sz="3200" b="1" dirty="0" smtClean="0"/>
              <a:t>NLT</a:t>
            </a:r>
            <a:r>
              <a:rPr lang="en-US" sz="3200" b="1" dirty="0"/>
              <a:t>:  “And if </a:t>
            </a:r>
            <a:r>
              <a:rPr lang="en-US" sz="3200" b="1" u="sng" dirty="0">
                <a:solidFill>
                  <a:schemeClr val="accent2">
                    <a:lumMod val="50000"/>
                  </a:schemeClr>
                </a:solidFill>
              </a:rPr>
              <a:t>you</a:t>
            </a:r>
            <a:r>
              <a:rPr lang="en-US" sz="3200" b="1" dirty="0">
                <a:solidFill>
                  <a:schemeClr val="accent2">
                    <a:lumMod val="50000"/>
                  </a:schemeClr>
                </a:solidFill>
              </a:rPr>
              <a:t> </a:t>
            </a:r>
            <a:r>
              <a:rPr lang="en-US" sz="3200" b="1" dirty="0"/>
              <a:t>do not carry </a:t>
            </a:r>
            <a:r>
              <a:rPr lang="en-US" sz="3200" b="1" u="sng" dirty="0">
                <a:solidFill>
                  <a:schemeClr val="accent2">
                    <a:lumMod val="50000"/>
                  </a:schemeClr>
                </a:solidFill>
              </a:rPr>
              <a:t>your own </a:t>
            </a:r>
            <a:r>
              <a:rPr lang="en-US" sz="3200" b="1" dirty="0"/>
              <a:t>cross</a:t>
            </a:r>
            <a:r>
              <a:rPr lang="en-US" sz="3200" b="1" dirty="0" smtClean="0"/>
              <a:t>…”</a:t>
            </a:r>
          </a:p>
          <a:p>
            <a:pPr lvl="0">
              <a:spcBef>
                <a:spcPts val="1800"/>
              </a:spcBef>
            </a:pPr>
            <a:r>
              <a:rPr lang="en-US" sz="3200" b="1" dirty="0" smtClean="0"/>
              <a:t>NIV tries to be gender neutral with plural “their,” while NLT switches to second person “you.”</a:t>
            </a:r>
            <a:endParaRPr lang="en-US" sz="3200" b="1" dirty="0"/>
          </a:p>
        </p:txBody>
      </p:sp>
    </p:spTree>
    <p:extLst>
      <p:ext uri="{BB962C8B-B14F-4D97-AF65-F5344CB8AC3E}">
        <p14:creationId xmlns:p14="http://schemas.microsoft.com/office/powerpoint/2010/main" val="783479226"/>
      </p:ext>
    </p:extLst>
  </p:cSld>
  <p:clrMapOvr>
    <a:masterClrMapping/>
  </p:clrMapOvr>
  <p:transition spd="slow">
    <p:wipe dir="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391</TotalTime>
  <Words>4711</Words>
  <Application>Microsoft Office PowerPoint</Application>
  <PresentationFormat>On-screen Show (4:3)</PresentationFormat>
  <Paragraphs>388</Paragraphs>
  <Slides>77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77</vt:i4>
      </vt:variant>
    </vt:vector>
  </HeadingPairs>
  <TitlesOfParts>
    <vt:vector size="83"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35</cp:revision>
  <dcterms:created xsi:type="dcterms:W3CDTF">2013-09-21T17:00:01Z</dcterms:created>
  <dcterms:modified xsi:type="dcterms:W3CDTF">2013-10-10T20:54:11Z</dcterms:modified>
</cp:coreProperties>
</file>